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Default Extension="svg" ContentType="image/sv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30" r:id="rId1"/>
    <p:sldMasterId id="2147483793" r:id="rId2"/>
  </p:sldMasterIdLst>
  <p:notesMasterIdLst>
    <p:notesMasterId r:id="rId19"/>
  </p:notesMasterIdLst>
  <p:sldIdLst>
    <p:sldId id="262" r:id="rId3"/>
    <p:sldId id="264" r:id="rId4"/>
    <p:sldId id="276" r:id="rId5"/>
    <p:sldId id="281" r:id="rId6"/>
    <p:sldId id="272" r:id="rId7"/>
    <p:sldId id="269" r:id="rId8"/>
    <p:sldId id="275" r:id="rId9"/>
    <p:sldId id="277" r:id="rId10"/>
    <p:sldId id="278" r:id="rId11"/>
    <p:sldId id="261" r:id="rId12"/>
    <p:sldId id="265" r:id="rId13"/>
    <p:sldId id="285" r:id="rId14"/>
    <p:sldId id="283" r:id="rId15"/>
    <p:sldId id="284" r:id="rId16"/>
    <p:sldId id="270" r:id="rId17"/>
    <p:sldId id="266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4444"/>
    <a:srgbClr val="000000"/>
    <a:srgbClr val="5F5F5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Koyu Stil 1 - Vurgu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Orta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Orta Stil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Orta Stil 3 - Vurgu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Orta Stil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Açık Stil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Açık Stil 1 - Vurgu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Açık Stil 2 - Vurgu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Açık Stil 3 - Vurgu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86" autoAdjust="0"/>
    <p:restoredTop sz="94615"/>
  </p:normalViewPr>
  <p:slideViewPr>
    <p:cSldViewPr snapToGrid="0">
      <p:cViewPr varScale="1">
        <p:scale>
          <a:sx n="154" d="100"/>
          <a:sy n="154" d="100"/>
        </p:scale>
        <p:origin x="-384" y="-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esentationgo.com/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40AE2E15-9FAD-42F3-A681-163AC8F89657}"/>
              </a:ext>
            </a:extLst>
          </p:cNvPr>
          <p:cNvSpPr/>
          <p:nvPr/>
        </p:nvSpPr>
        <p:spPr>
          <a:xfrm flipH="1">
            <a:off x="0" y="0"/>
            <a:ext cx="9144000" cy="5143500"/>
          </a:xfrm>
          <a:prstGeom prst="rtTriangle">
            <a:avLst/>
          </a:prstGeom>
          <a:solidFill>
            <a:srgbClr val="F7C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="" xmlns:a16="http://schemas.microsoft.com/office/drawing/2014/main" id="{CC6D1047-551A-4D4B-BF14-B7DA4B51D859}"/>
              </a:ext>
            </a:extLst>
          </p:cNvPr>
          <p:cNvSpPr/>
          <p:nvPr/>
        </p:nvSpPr>
        <p:spPr>
          <a:xfrm flipH="1">
            <a:off x="2450306" y="-2"/>
            <a:ext cx="6693693" cy="5143499"/>
          </a:xfrm>
          <a:prstGeom prst="rtTriangle">
            <a:avLst/>
          </a:prstGeom>
          <a:solidFill>
            <a:schemeClr val="tx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="" xmlns:a16="http://schemas.microsoft.com/office/drawing/2014/main" id="{E3A053C9-80D3-4933-98CB-8A3024C73324}"/>
              </a:ext>
            </a:extLst>
          </p:cNvPr>
          <p:cNvSpPr/>
          <p:nvPr/>
        </p:nvSpPr>
        <p:spPr>
          <a:xfrm flipH="1">
            <a:off x="3048000" y="0"/>
            <a:ext cx="6096000" cy="5143499"/>
          </a:xfrm>
          <a:prstGeom prst="rtTriangle">
            <a:avLst/>
          </a:prstGeom>
          <a:solidFill>
            <a:srgbClr val="1A29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6613203-C113-4C39-AEA1-70C0AECA6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342" y="221806"/>
            <a:ext cx="3554505" cy="2161826"/>
          </a:xfrm>
        </p:spPr>
        <p:txBody>
          <a:bodyPr anchor="b"/>
          <a:lstStyle>
            <a:lvl1pPr algn="ctr">
              <a:defRPr sz="4500" b="1">
                <a:solidFill>
                  <a:srgbClr val="072544"/>
                </a:solidFill>
              </a:defRPr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2D38CAC-B319-4AC0-9B8F-5E3C1D109B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9250" y="3331960"/>
            <a:ext cx="3086100" cy="1040015"/>
          </a:xfrm>
        </p:spPr>
        <p:txBody>
          <a:bodyPr anchor="b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tr-TR"/>
              <a:t>Asıl alt başlık stilini düzenlemek için tıklatın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C936F75-3117-4C13-A2FD-32D6701C3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eaLnBrk="1" latinLnBrk="0" hangingPunct="1"/>
            <a:fld id="{48D92626-37D2-4832-BF7A-BC283494A20D}" type="datetimeFigureOut">
              <a:rPr lang="en-US" smtClean="0"/>
              <a:pPr algn="l" eaLnBrk="1" latinLnBrk="0" hangingPunct="1"/>
              <a:t>6/26/2020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DEDED3F-F847-4183-806E-CCCE5050A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AA393BE-89D0-4A81-B30B-21BFB939B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tr"/>
          </a:p>
        </p:txBody>
      </p:sp>
    </p:spTree>
    <p:extLst>
      <p:ext uri="{BB962C8B-B14F-4D97-AF65-F5344CB8AC3E}">
        <p14:creationId xmlns="" xmlns:p14="http://schemas.microsoft.com/office/powerpoint/2010/main" val="87229432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4EED41-41FD-4A62-B59A-5754FF0B4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6F459B67-CA6E-4191-84CF-6B2EB860F6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7E782BF-D19D-4BCA-B62B-1315996E7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2626-37D2-4832-BF7A-BC283494A20D}" type="datetimeFigureOut">
              <a:rPr lang="en-US" smtClean="0"/>
              <a:pPr/>
              <a:t>6/26/2020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1B6FAAB-CC90-4E2D-8622-8ED994673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ED7F98C-EDB7-4219-BD60-5066090FC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tr"/>
          </a:p>
        </p:txBody>
      </p:sp>
    </p:spTree>
    <p:extLst>
      <p:ext uri="{BB962C8B-B14F-4D97-AF65-F5344CB8AC3E}">
        <p14:creationId xmlns="" xmlns:p14="http://schemas.microsoft.com/office/powerpoint/2010/main" val="48397331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D11A894B-9FFD-4DBD-A479-196C8D067B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39CEE663-B801-4719-91D6-2723EADE1F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E7B78BE-131A-44FF-AEDC-612187402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2626-37D2-4832-BF7A-BC283494A20D}" type="datetimeFigureOut">
              <a:rPr lang="en-US" smtClean="0"/>
              <a:pPr/>
              <a:t>6/26/2020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E34228C-387F-4E93-8BC3-7D8F9B673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398D56C-E274-4762-97CD-59AF2505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tr"/>
          </a:p>
        </p:txBody>
      </p:sp>
    </p:spTree>
    <p:extLst>
      <p:ext uri="{BB962C8B-B14F-4D97-AF65-F5344CB8AC3E}">
        <p14:creationId xmlns="" xmlns:p14="http://schemas.microsoft.com/office/powerpoint/2010/main" val="37986993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signed by Presentation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ght Triangle 11">
            <a:extLst>
              <a:ext uri="{FF2B5EF4-FFF2-40B4-BE49-F238E27FC236}">
                <a16:creationId xmlns="" xmlns:a16="http://schemas.microsoft.com/office/drawing/2014/main" id="{59F7946E-6D9D-4776-9150-C5B265FD8AD4}"/>
              </a:ext>
            </a:extLst>
          </p:cNvPr>
          <p:cNvSpPr/>
          <p:nvPr/>
        </p:nvSpPr>
        <p:spPr>
          <a:xfrm flipH="1">
            <a:off x="0" y="0"/>
            <a:ext cx="9144000" cy="5143500"/>
          </a:xfrm>
          <a:prstGeom prst="rtTriangle">
            <a:avLst/>
          </a:prstGeom>
          <a:solidFill>
            <a:srgbClr val="F7C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3" name="Right Triangle 12">
            <a:extLst>
              <a:ext uri="{FF2B5EF4-FFF2-40B4-BE49-F238E27FC236}">
                <a16:creationId xmlns="" xmlns:a16="http://schemas.microsoft.com/office/drawing/2014/main" id="{C471F771-3089-48C4-B056-7F79D22B7CE0}"/>
              </a:ext>
            </a:extLst>
          </p:cNvPr>
          <p:cNvSpPr/>
          <p:nvPr/>
        </p:nvSpPr>
        <p:spPr>
          <a:xfrm flipH="1">
            <a:off x="2450306" y="-2"/>
            <a:ext cx="6693693" cy="5143499"/>
          </a:xfrm>
          <a:prstGeom prst="rtTriangle">
            <a:avLst/>
          </a:prstGeom>
          <a:solidFill>
            <a:schemeClr val="tx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4" name="Right Triangle 13">
            <a:extLst>
              <a:ext uri="{FF2B5EF4-FFF2-40B4-BE49-F238E27FC236}">
                <a16:creationId xmlns="" xmlns:a16="http://schemas.microsoft.com/office/drawing/2014/main" id="{60FE9B68-DEB8-453C-A6E0-350E383D310C}"/>
              </a:ext>
            </a:extLst>
          </p:cNvPr>
          <p:cNvSpPr/>
          <p:nvPr/>
        </p:nvSpPr>
        <p:spPr>
          <a:xfrm flipH="1">
            <a:off x="3048000" y="0"/>
            <a:ext cx="6096000" cy="5143499"/>
          </a:xfrm>
          <a:prstGeom prst="rtTriangle">
            <a:avLst/>
          </a:prstGeom>
          <a:solidFill>
            <a:srgbClr val="1A29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363811"/>
            <a:ext cx="5046133" cy="414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</a:t>
            </a: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PresentationGO</a:t>
            </a: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>
            <a:hlinkClick r:id="rId2"/>
          </p:cNvPr>
          <p:cNvSpPr/>
          <p:nvPr/>
        </p:nvSpPr>
        <p:spPr>
          <a:xfrm>
            <a:off x="1" y="1302886"/>
            <a:ext cx="4572000" cy="535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/>
          </a:p>
        </p:txBody>
      </p:sp>
      <p:grpSp>
        <p:nvGrpSpPr>
          <p:cNvPr id="2" name="Group 7"/>
          <p:cNvGrpSpPr/>
          <p:nvPr/>
        </p:nvGrpSpPr>
        <p:grpSpPr>
          <a:xfrm>
            <a:off x="1641703" y="958555"/>
            <a:ext cx="1762727" cy="307777"/>
            <a:chOff x="3396852" y="2612614"/>
            <a:chExt cx="2350303" cy="410369"/>
          </a:xfrm>
        </p:grpSpPr>
        <p:sp>
          <p:nvSpPr>
            <p:cNvPr id="9" name="TextBox 8"/>
            <p:cNvSpPr txBox="1"/>
            <p:nvPr userDrawn="1"/>
          </p:nvSpPr>
          <p:spPr>
            <a:xfrm>
              <a:off x="3396852" y="2612614"/>
              <a:ext cx="2350303" cy="41036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>
                  <a:solidFill>
                    <a:srgbClr val="072544"/>
                  </a:solidFill>
                  <a:effectLst/>
                </a:rPr>
                <a:t>Designed</a:t>
              </a:r>
              <a:r>
                <a:rPr lang="en-US" baseline="0" dirty="0">
                  <a:solidFill>
                    <a:srgbClr val="072544"/>
                  </a:solidFill>
                  <a:effectLst/>
                </a:rPr>
                <a:t> with         by</a:t>
              </a:r>
              <a:endParaRPr lang="en-US" dirty="0">
                <a:solidFill>
                  <a:srgbClr val="072544"/>
                </a:solidFill>
                <a:effectLst/>
              </a:endParaRPr>
            </a:p>
          </p:txBody>
        </p:sp>
        <p:sp>
          <p:nvSpPr>
            <p:cNvPr id="10" name="Freeform 290"/>
            <p:cNvSpPr/>
            <p:nvPr userDrawn="1"/>
          </p:nvSpPr>
          <p:spPr>
            <a:xfrm>
              <a:off x="4977441" y="2705803"/>
              <a:ext cx="261456" cy="223991"/>
            </a:xfrm>
            <a:custGeom>
              <a:avLst/>
              <a:gdLst/>
              <a:ahLst/>
              <a:cxnLst/>
              <a:rect l="l" t="t" r="r" b="b"/>
              <a:pathLst>
                <a:path w="504825" h="432707">
                  <a:moveTo>
                    <a:pt x="134658" y="0"/>
                  </a:moveTo>
                  <a:cubicBezTo>
                    <a:pt x="146301" y="0"/>
                    <a:pt x="158180" y="2019"/>
                    <a:pt x="170294" y="6057"/>
                  </a:cubicBezTo>
                  <a:cubicBezTo>
                    <a:pt x="182407" y="10095"/>
                    <a:pt x="193676" y="15541"/>
                    <a:pt x="204099" y="22396"/>
                  </a:cubicBezTo>
                  <a:cubicBezTo>
                    <a:pt x="214522" y="29251"/>
                    <a:pt x="223490" y="35683"/>
                    <a:pt x="231002" y="41693"/>
                  </a:cubicBezTo>
                  <a:cubicBezTo>
                    <a:pt x="238514" y="47703"/>
                    <a:pt x="245652" y="54088"/>
                    <a:pt x="252412" y="60849"/>
                  </a:cubicBezTo>
                  <a:cubicBezTo>
                    <a:pt x="259174" y="54088"/>
                    <a:pt x="266310" y="47703"/>
                    <a:pt x="273823" y="41693"/>
                  </a:cubicBezTo>
                  <a:cubicBezTo>
                    <a:pt x="281334" y="35683"/>
                    <a:pt x="290303" y="29251"/>
                    <a:pt x="300726" y="22396"/>
                  </a:cubicBezTo>
                  <a:cubicBezTo>
                    <a:pt x="311149" y="15541"/>
                    <a:pt x="322417" y="10095"/>
                    <a:pt x="334531" y="6057"/>
                  </a:cubicBezTo>
                  <a:cubicBezTo>
                    <a:pt x="346645" y="2019"/>
                    <a:pt x="358524" y="0"/>
                    <a:pt x="370167" y="0"/>
                  </a:cubicBezTo>
                  <a:cubicBezTo>
                    <a:pt x="412236" y="0"/>
                    <a:pt x="445197" y="11644"/>
                    <a:pt x="469048" y="34932"/>
                  </a:cubicBezTo>
                  <a:cubicBezTo>
                    <a:pt x="492899" y="58220"/>
                    <a:pt x="504825" y="90523"/>
                    <a:pt x="504825" y="131840"/>
                  </a:cubicBezTo>
                  <a:cubicBezTo>
                    <a:pt x="504825" y="173346"/>
                    <a:pt x="483321" y="215602"/>
                    <a:pt x="440313" y="258610"/>
                  </a:cubicBezTo>
                  <a:lnTo>
                    <a:pt x="264807" y="427636"/>
                  </a:lnTo>
                  <a:cubicBezTo>
                    <a:pt x="261427" y="431017"/>
                    <a:pt x="257295" y="432707"/>
                    <a:pt x="252412" y="432707"/>
                  </a:cubicBezTo>
                  <a:cubicBezTo>
                    <a:pt x="247529" y="432707"/>
                    <a:pt x="243398" y="431017"/>
                    <a:pt x="240018" y="427636"/>
                  </a:cubicBezTo>
                  <a:lnTo>
                    <a:pt x="64230" y="258047"/>
                  </a:lnTo>
                  <a:cubicBezTo>
                    <a:pt x="62351" y="256544"/>
                    <a:pt x="59770" y="254103"/>
                    <a:pt x="56482" y="250722"/>
                  </a:cubicBezTo>
                  <a:cubicBezTo>
                    <a:pt x="53196" y="247342"/>
                    <a:pt x="47984" y="241191"/>
                    <a:pt x="40848" y="232270"/>
                  </a:cubicBezTo>
                  <a:cubicBezTo>
                    <a:pt x="33712" y="223349"/>
                    <a:pt x="27326" y="214194"/>
                    <a:pt x="21692" y="204803"/>
                  </a:cubicBezTo>
                  <a:cubicBezTo>
                    <a:pt x="16057" y="195413"/>
                    <a:pt x="11035" y="184051"/>
                    <a:pt x="6620" y="170717"/>
                  </a:cubicBezTo>
                  <a:cubicBezTo>
                    <a:pt x="2207" y="157382"/>
                    <a:pt x="0" y="144423"/>
                    <a:pt x="0" y="131840"/>
                  </a:cubicBezTo>
                  <a:cubicBezTo>
                    <a:pt x="0" y="90523"/>
                    <a:pt x="11926" y="58220"/>
                    <a:pt x="35777" y="34932"/>
                  </a:cubicBezTo>
                  <a:cubicBezTo>
                    <a:pt x="59629" y="11644"/>
                    <a:pt x="92588" y="0"/>
                    <a:pt x="134658" y="0"/>
                  </a:cubicBezTo>
                  <a:close/>
                </a:path>
              </a:pathLst>
            </a:custGeom>
            <a:solidFill>
              <a:srgbClr val="D9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725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AB582FC-016E-4E5C-939C-242F510434BF}"/>
              </a:ext>
            </a:extLst>
          </p:cNvPr>
          <p:cNvSpPr txBox="1"/>
          <p:nvPr/>
        </p:nvSpPr>
        <p:spPr>
          <a:xfrm>
            <a:off x="5401397" y="3771995"/>
            <a:ext cx="2981182" cy="500137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A5CD00"/>
                </a:solidFill>
              </a:rPr>
              <a:t>T</a:t>
            </a:r>
            <a:r>
              <a:rPr lang="en-US" sz="1400" baseline="0" dirty="0">
                <a:solidFill>
                  <a:srgbClr val="A5CD00"/>
                </a:solidFill>
              </a:rPr>
              <a:t>he free PowerPoint and Google Slides template library</a:t>
            </a:r>
            <a:endParaRPr lang="en-US" sz="1400" dirty="0">
              <a:solidFill>
                <a:srgbClr val="A5CD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0875388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2381"/>
            <a:ext cx="9144000" cy="3902869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7501" y="1086861"/>
            <a:ext cx="7929000" cy="2228288"/>
          </a:xfrm>
        </p:spPr>
        <p:txBody>
          <a:bodyPr/>
          <a:lstStyle>
            <a:lvl1pPr>
              <a:defRPr sz="405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7501" y="3960635"/>
            <a:ext cx="7929000" cy="326231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eaLnBrk="1" latinLnBrk="0" hangingPunct="1"/>
            <a:fld id="{48D92626-37D2-4832-BF7A-BC283494A20D}" type="datetimeFigureOut">
              <a:rPr lang="en-US" smtClean="0"/>
              <a:pPr algn="l" eaLnBrk="1" latinLnBrk="0" hangingPunct="1"/>
              <a:t>6/26/2020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tr"/>
          </a:p>
        </p:txBody>
      </p:sp>
    </p:spTree>
    <p:extLst>
      <p:ext uri="{BB962C8B-B14F-4D97-AF65-F5344CB8AC3E}">
        <p14:creationId xmlns="" xmlns:p14="http://schemas.microsoft.com/office/powerpoint/2010/main" val="290666081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335391"/>
            <a:ext cx="7928999" cy="727838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034" y="1666716"/>
            <a:ext cx="7915931" cy="2727383"/>
          </a:xfrm>
        </p:spPr>
        <p:txBody>
          <a:bodyPr/>
          <a:lstStyle/>
          <a:p>
            <a:pPr lvl="0"/>
            <a:r>
              <a:rPr lang="tr-TR"/>
              <a:t>Asıl metin stillerini düzenlemek için tıklayın
İkinci düzey
Üçüncü düzey
Dördüncü düzey
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2626-37D2-4832-BF7A-BC283494A20D}" type="datetimeFigureOut">
              <a:rPr lang="en-US" smtClean="0"/>
              <a:pPr/>
              <a:t>6/26/2020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tr"/>
          </a:p>
        </p:txBody>
      </p:sp>
    </p:spTree>
    <p:extLst>
      <p:ext uri="{BB962C8B-B14F-4D97-AF65-F5344CB8AC3E}">
        <p14:creationId xmlns="" xmlns:p14="http://schemas.microsoft.com/office/powerpoint/2010/main" val="253999546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9144000" cy="3902869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2213547"/>
            <a:ext cx="7921064" cy="1101600"/>
          </a:xfrm>
        </p:spPr>
        <p:txBody>
          <a:bodyPr anchor="b"/>
          <a:lstStyle>
            <a:lvl1pPr algn="r">
              <a:defRPr sz="3600" b="1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500" y="3960901"/>
            <a:ext cx="7921064" cy="325466"/>
          </a:xfrm>
        </p:spPr>
        <p:txBody>
          <a:bodyPr anchor="t">
            <a:noAutofit/>
          </a:bodyPr>
          <a:lstStyle>
            <a:lvl1pPr marL="0" indent="0" algn="r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
İkinci düzey
Üçüncü düzey
Dördüncü düzey
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eaLnBrk="1" latinLnBrk="0" hangingPunct="1"/>
            <a:fld id="{48D92626-37D2-4832-BF7A-BC283494A20D}" type="datetimeFigureOut">
              <a:rPr lang="en-US" smtClean="0"/>
              <a:pPr algn="l" eaLnBrk="1" latinLnBrk="0" hangingPunct="1"/>
              <a:t>6/26/2020</a:t>
            </a:fld>
            <a:endParaRPr lang="en-US" sz="13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3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tr"/>
          </a:p>
        </p:txBody>
      </p:sp>
    </p:spTree>
    <p:extLst>
      <p:ext uri="{BB962C8B-B14F-4D97-AF65-F5344CB8AC3E}">
        <p14:creationId xmlns="" xmlns:p14="http://schemas.microsoft.com/office/powerpoint/2010/main" val="3133161811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4034" y="1666716"/>
            <a:ext cx="3889405" cy="2729072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
İkinci düzey
Üçüncü düzey
Dördüncü düzey
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62" y="1666715"/>
            <a:ext cx="3895937" cy="2729073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
İkinci düzey
Üçüncü düzey
Dördüncü düzey
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2626-37D2-4832-BF7A-BC283494A20D}" type="datetimeFigureOut">
              <a:rPr lang="en-US" smtClean="0"/>
              <a:pPr/>
              <a:t>6/26/2020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tr"/>
          </a:p>
        </p:txBody>
      </p:sp>
    </p:spTree>
    <p:extLst>
      <p:ext uri="{BB962C8B-B14F-4D97-AF65-F5344CB8AC3E}">
        <p14:creationId xmlns="" xmlns:p14="http://schemas.microsoft.com/office/powerpoint/2010/main" val="1018088540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046" y="1631156"/>
            <a:ext cx="3892393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tr-TR"/>
              <a:t>Asıl metin stillerini düzenlemek için tıklayın
İkinci düzey
Üçüncü düzey
Dördüncü düzey
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1047" y="2063354"/>
            <a:ext cx="3892392" cy="2332435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düzenlemek için tıklayın
İkinci düzey
Üçüncü düzey
Dördüncü düzey
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62" y="1631156"/>
            <a:ext cx="3895937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tr-TR"/>
              <a:t>Asıl metin stillerini düzenlemek için tıklayın
İkinci düzey
Üçüncü düzey
Dördüncü düzey
Beşinci düzey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62" y="2063354"/>
            <a:ext cx="3895937" cy="2332435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düzenlemek için tıklayın
İkinci düzey
Üçüncü düzey
Dördüncü düzey
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eaLnBrk="1" latinLnBrk="0" hangingPunct="1"/>
            <a:fld id="{48D92626-37D2-4832-BF7A-BC283494A20D}" type="datetimeFigureOut">
              <a:rPr lang="en-US" smtClean="0"/>
              <a:pPr algn="l" eaLnBrk="1" latinLnBrk="0" hangingPunct="1"/>
              <a:t>6/26/2020</a:t>
            </a:fld>
            <a:endParaRPr lang="en-US" sz="13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3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tr"/>
          </a:p>
        </p:txBody>
      </p:sp>
    </p:spTree>
    <p:extLst>
      <p:ext uri="{BB962C8B-B14F-4D97-AF65-F5344CB8AC3E}">
        <p14:creationId xmlns="" xmlns:p14="http://schemas.microsoft.com/office/powerpoint/2010/main" val="47355120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EC637D-F12D-4F8A-9AC3-16AFF463F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72544"/>
                </a:solidFill>
                <a:latin typeface="+mn-lt"/>
              </a:defRPr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7351E98-7A10-4CA1-8111-C12289C36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72544"/>
                </a:solidFill>
              </a:defRPr>
            </a:lvl1pPr>
            <a:lvl2pPr>
              <a:defRPr>
                <a:solidFill>
                  <a:srgbClr val="072544"/>
                </a:solidFill>
              </a:defRPr>
            </a:lvl2pPr>
            <a:lvl3pPr>
              <a:defRPr>
                <a:solidFill>
                  <a:srgbClr val="072544"/>
                </a:solidFill>
              </a:defRPr>
            </a:lvl3pPr>
            <a:lvl4pPr>
              <a:defRPr>
                <a:solidFill>
                  <a:srgbClr val="072544"/>
                </a:solidFill>
              </a:defRPr>
            </a:lvl4pPr>
            <a:lvl5pPr>
              <a:defRPr>
                <a:solidFill>
                  <a:srgbClr val="072544"/>
                </a:solidFill>
              </a:defRPr>
            </a:lvl5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9D0E936-CA09-4F4C-945E-2566E8AE4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2626-37D2-4832-BF7A-BC283494A20D}" type="datetimeFigureOut">
              <a:rPr lang="en-US" smtClean="0"/>
              <a:pPr/>
              <a:t>6/26/2020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3460CDD-EA93-444C-8325-49A7D54A8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1458255-5BA3-462E-91E9-CAB672412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tr"/>
          </a:p>
        </p:txBody>
      </p:sp>
    </p:spTree>
    <p:extLst>
      <p:ext uri="{BB962C8B-B14F-4D97-AF65-F5344CB8AC3E}">
        <p14:creationId xmlns="" xmlns:p14="http://schemas.microsoft.com/office/powerpoint/2010/main" val="672965635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2626-37D2-4832-BF7A-BC283494A20D}" type="datetimeFigureOut">
              <a:rPr lang="en-US" smtClean="0"/>
              <a:pPr/>
              <a:t>6/26/2020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tr"/>
          </a:p>
        </p:txBody>
      </p:sp>
    </p:spTree>
    <p:extLst>
      <p:ext uri="{BB962C8B-B14F-4D97-AF65-F5344CB8AC3E}">
        <p14:creationId xmlns="" xmlns:p14="http://schemas.microsoft.com/office/powerpoint/2010/main" val="3971540019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2626-37D2-4832-BF7A-BC283494A20D}" type="datetimeFigureOut">
              <a:rPr lang="en-US" smtClean="0"/>
              <a:pPr/>
              <a:t>6/26/2020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tr"/>
          </a:p>
        </p:txBody>
      </p:sp>
    </p:spTree>
    <p:extLst>
      <p:ext uri="{BB962C8B-B14F-4D97-AF65-F5344CB8AC3E}">
        <p14:creationId xmlns="" xmlns:p14="http://schemas.microsoft.com/office/powerpoint/2010/main" val="106331174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804864" y="334566"/>
            <a:ext cx="2660650" cy="13609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4" y="334566"/>
            <a:ext cx="2660650" cy="1213797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334567"/>
            <a:ext cx="4689475" cy="4061222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
İkinci düzey
Üçüncü düzey
Dördüncü düzey
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4" y="1695554"/>
            <a:ext cx="2660650" cy="270023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tr-TR"/>
              <a:t>Asıl metin stillerini düzenlemek için tıklayın
İkinci düzey
Üçüncü düzey
Dördüncü düzey
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eaLnBrk="1" latinLnBrk="0" hangingPunct="1"/>
            <a:fld id="{48D92626-37D2-4832-BF7A-BC283494A20D}" type="datetimeFigureOut">
              <a:rPr lang="en-US" smtClean="0"/>
              <a:pPr algn="l" eaLnBrk="1" latinLnBrk="0" hangingPunct="1"/>
              <a:t>6/26/2020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tr"/>
          </a:p>
        </p:txBody>
      </p:sp>
    </p:spTree>
    <p:extLst>
      <p:ext uri="{BB962C8B-B14F-4D97-AF65-F5344CB8AC3E}">
        <p14:creationId xmlns="" xmlns:p14="http://schemas.microsoft.com/office/powerpoint/2010/main" val="2364381035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046" y="545642"/>
            <a:ext cx="3639741" cy="1212872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573588" y="0"/>
            <a:ext cx="4570412" cy="51435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050"/>
            </a:lvl1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1046" y="1758513"/>
            <a:ext cx="3639741" cy="2637274"/>
          </a:xfrm>
        </p:spPr>
        <p:txBody>
          <a:bodyPr anchor="t"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tr-TR"/>
              <a:t>Asıl metin stillerini düzenlemek için tıklayın
İkinci düzey
Üçüncü düzey
Dördüncü düzey
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914358" y="4531022"/>
            <a:ext cx="732659" cy="273844"/>
          </a:xfrm>
        </p:spPr>
        <p:txBody>
          <a:bodyPr/>
          <a:lstStyle/>
          <a:p>
            <a:pPr algn="l" eaLnBrk="1" latinLnBrk="0" hangingPunct="1"/>
            <a:fld id="{48D92626-37D2-4832-BF7A-BC283494A20D}" type="datetimeFigureOut">
              <a:rPr lang="en-US" smtClean="0"/>
              <a:pPr algn="l" eaLnBrk="1" latinLnBrk="0" hangingPunct="1"/>
              <a:t>6/26/2020</a:t>
            </a:fld>
            <a:endParaRPr lang="en-US" sz="13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2797" y="4531022"/>
            <a:ext cx="2471560" cy="273844"/>
          </a:xfrm>
        </p:spPr>
        <p:txBody>
          <a:bodyPr/>
          <a:lstStyle/>
          <a:p>
            <a:pPr algn="r" eaLnBrk="1" latinLnBrk="0" hangingPunct="1"/>
            <a:endParaRPr kumimoji="0" lang="en-US" sz="13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47017" y="4436917"/>
            <a:ext cx="796616" cy="367949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tr"/>
          </a:p>
        </p:txBody>
      </p:sp>
    </p:spTree>
    <p:extLst>
      <p:ext uri="{BB962C8B-B14F-4D97-AF65-F5344CB8AC3E}">
        <p14:creationId xmlns="" xmlns:p14="http://schemas.microsoft.com/office/powerpoint/2010/main" val="3387642673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3600450"/>
            <a:ext cx="7921064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9144000" cy="360045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7500" y="4025504"/>
            <a:ext cx="7921064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tr-TR"/>
              <a:t>Asıl metin stillerini düzenlemek için tıklayın
İkinci düzey
Üçüncü düzey
Dördüncü düzey
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eaLnBrk="1" latinLnBrk="0" hangingPunct="1"/>
            <a:fld id="{48D92626-37D2-4832-BF7A-BC283494A20D}" type="datetimeFigureOut">
              <a:rPr lang="en-US" smtClean="0"/>
              <a:pPr algn="l" eaLnBrk="1" latinLnBrk="0" hangingPunct="1"/>
              <a:t>6/26/2020</a:t>
            </a:fld>
            <a:endParaRPr lang="en-US" sz="13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3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tr"/>
          </a:p>
        </p:txBody>
      </p:sp>
    </p:spTree>
    <p:extLst>
      <p:ext uri="{BB962C8B-B14F-4D97-AF65-F5344CB8AC3E}">
        <p14:creationId xmlns="" xmlns:p14="http://schemas.microsoft.com/office/powerpoint/2010/main" val="4200026307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473773" y="811092"/>
            <a:ext cx="4749312" cy="242939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239" y="928877"/>
            <a:ext cx="4420380" cy="1984434"/>
          </a:xfrm>
        </p:spPr>
        <p:txBody>
          <a:bodyPr anchor="b"/>
          <a:lstStyle>
            <a:lvl1pPr algn="l">
              <a:defRPr sz="3150" b="1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893" y="3332760"/>
            <a:ext cx="4418727" cy="534931"/>
          </a:xfrm>
        </p:spPr>
        <p:txBody>
          <a:bodyPr anchor="t">
            <a:no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
İkinci düzey
Üçüncü düzey
Dördüncü düzey
Beşinci düzey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680982" y="811092"/>
            <a:ext cx="2857501" cy="3056599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tr-TR"/>
              <a:t>Asıl metin stillerini düzenlemek için tıklayın
İkinci düzey
Üçüncü düzey
Dördüncü düzey
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eaLnBrk="1" latinLnBrk="0" hangingPunct="1"/>
            <a:fld id="{48D92626-37D2-4832-BF7A-BC283494A20D}" type="datetimeFigureOut">
              <a:rPr lang="en-US" smtClean="0"/>
              <a:pPr algn="l" eaLnBrk="1" latinLnBrk="0" hangingPunct="1"/>
              <a:t>6/26/2020</a:t>
            </a:fld>
            <a:endParaRPr lang="en-US" sz="13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3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tr"/>
          </a:p>
        </p:txBody>
      </p:sp>
    </p:spTree>
    <p:extLst>
      <p:ext uri="{BB962C8B-B14F-4D97-AF65-F5344CB8AC3E}">
        <p14:creationId xmlns="" xmlns:p14="http://schemas.microsoft.com/office/powerpoint/2010/main" val="2931066382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855664" y="1714939"/>
            <a:ext cx="3671336" cy="1877979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017817" y="1826968"/>
            <a:ext cx="3286891" cy="1505842"/>
          </a:xfrm>
        </p:spPr>
        <p:txBody>
          <a:bodyPr/>
          <a:lstStyle>
            <a:lvl1pPr>
              <a:defRPr sz="24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17000" y="1714500"/>
            <a:ext cx="3660225" cy="1721644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tr-TR"/>
              <a:t>Asıl metin stillerini düzenlemek için tıklayın
İkinci düzey
Üçüncü düzey
Dördüncü düzey
Beşinci düzey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eaLnBrk="1" latinLnBrk="0" hangingPunct="1"/>
            <a:fld id="{48D92626-37D2-4832-BF7A-BC283494A20D}" type="datetimeFigureOut">
              <a:rPr lang="en-US" smtClean="0"/>
              <a:pPr algn="l" eaLnBrk="1" latinLnBrk="0" hangingPunct="1"/>
              <a:t>6/26/2020</a:t>
            </a:fld>
            <a:endParaRPr lang="en-US" sz="13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3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tr"/>
          </a:p>
        </p:txBody>
      </p:sp>
    </p:spTree>
    <p:extLst>
      <p:ext uri="{BB962C8B-B14F-4D97-AF65-F5344CB8AC3E}">
        <p14:creationId xmlns="" xmlns:p14="http://schemas.microsoft.com/office/powerpoint/2010/main" val="3069446100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
İkinci düzey
Üçüncü düzey
Dördüncü düzey
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eaLnBrk="1" latinLnBrk="0" hangingPunct="1"/>
            <a:fld id="{48D92626-37D2-4832-BF7A-BC283494A20D}" type="datetimeFigureOut">
              <a:rPr lang="en-US" smtClean="0"/>
              <a:pPr algn="l" eaLnBrk="1" latinLnBrk="0" hangingPunct="1"/>
              <a:t>6/26/2020</a:t>
            </a:fld>
            <a:endParaRPr lang="en-US" sz="13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3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tr"/>
          </a:p>
        </p:txBody>
      </p:sp>
    </p:spTree>
    <p:extLst>
      <p:ext uri="{BB962C8B-B14F-4D97-AF65-F5344CB8AC3E}">
        <p14:creationId xmlns="" xmlns:p14="http://schemas.microsoft.com/office/powerpoint/2010/main" val="2046987592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5752239" y="334567"/>
            <a:ext cx="3391762" cy="406122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37656" y="439628"/>
            <a:ext cx="1871093" cy="3851099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7501" y="334567"/>
            <a:ext cx="4958655" cy="4061222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düzenlemek için tıklayın
İkinci düzey
Üçüncü düzey
Dördüncü düzey
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2626-37D2-4832-BF7A-BC283494A20D}" type="datetimeFigureOut">
              <a:rPr lang="en-US" smtClean="0"/>
              <a:pPr/>
              <a:t>6/26/2020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tr"/>
          </a:p>
        </p:txBody>
      </p:sp>
    </p:spTree>
    <p:extLst>
      <p:ext uri="{BB962C8B-B14F-4D97-AF65-F5344CB8AC3E}">
        <p14:creationId xmlns="" xmlns:p14="http://schemas.microsoft.com/office/powerpoint/2010/main" val="244165988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2751612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3FDA1D-485D-4770-9911-59F0914D6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885EFAA-DDF6-44C7-9D23-1948447E1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8BDE95A-9901-4E8F-AC40-11A7A884B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eaLnBrk="1" latinLnBrk="0" hangingPunct="1"/>
            <a:fld id="{48D92626-37D2-4832-BF7A-BC283494A20D}" type="datetimeFigureOut">
              <a:rPr lang="en-US" smtClean="0"/>
              <a:pPr algn="l" eaLnBrk="1" latinLnBrk="0" hangingPunct="1"/>
              <a:t>6/26/2020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A42D287-E6DD-4E9E-A5D7-9252C52F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C9ED901-4104-4E6C-87AA-4602D5407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tr"/>
          </a:p>
        </p:txBody>
      </p:sp>
    </p:spTree>
    <p:extLst>
      <p:ext uri="{BB962C8B-B14F-4D97-AF65-F5344CB8AC3E}">
        <p14:creationId xmlns="" xmlns:p14="http://schemas.microsoft.com/office/powerpoint/2010/main" val="881608860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320718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19E1BC-0B38-42C5-BEE7-52F8B1F81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25DD340-5D17-4600-879B-CC3A668A97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0F9C6410-152C-4A52-B971-11595F349E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1B143A58-B7C3-45D6-A9FB-0BB928D2A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2626-37D2-4832-BF7A-BC283494A20D}" type="datetimeFigureOut">
              <a:rPr lang="en-US" smtClean="0"/>
              <a:pPr/>
              <a:t>6/26/2020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B9AF85A-8CB6-4043-A99A-4F2BBF99E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3ECB53C-2774-4A5F-8F7A-F3AD53D9B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tr"/>
          </a:p>
        </p:txBody>
      </p:sp>
    </p:spTree>
    <p:extLst>
      <p:ext uri="{BB962C8B-B14F-4D97-AF65-F5344CB8AC3E}">
        <p14:creationId xmlns="" xmlns:p14="http://schemas.microsoft.com/office/powerpoint/2010/main" val="141888607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EF7CD00-23DC-4306-8AA9-34BC6BAD2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E251C48-50C3-46F3-B3A7-D10925B4F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00E7D2CB-B32F-43CB-BF36-4CC3C20C99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5C28BE6-D9B9-4C6C-A8EB-DA0344ACB4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C57AFEF8-C6D7-4C02-A888-0872BB708B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74FC3D92-1959-450F-98FA-5F9D5423D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2626-37D2-4832-BF7A-BC283494A20D}" type="datetimeFigureOut">
              <a:rPr lang="en-US" smtClean="0"/>
              <a:pPr/>
              <a:t>6/26/2020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69C85CB8-F912-4A38-AFEE-D2623AE23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B275935-F4D9-44DE-BDEC-27C8A46C2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tr"/>
          </a:p>
        </p:txBody>
      </p:sp>
    </p:spTree>
    <p:extLst>
      <p:ext uri="{BB962C8B-B14F-4D97-AF65-F5344CB8AC3E}">
        <p14:creationId xmlns="" xmlns:p14="http://schemas.microsoft.com/office/powerpoint/2010/main" val="274637030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386F27-6350-4B6C-8A4B-E3CCC2C93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ADE2A62E-81A0-459A-AA2D-52EC6AB09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2626-37D2-4832-BF7A-BC283494A20D}" type="datetimeFigureOut">
              <a:rPr lang="en-US" smtClean="0"/>
              <a:pPr/>
              <a:t>6/26/2020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1134AD3-5B2A-4AAA-819D-B87D14F60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9F1D1FA-7951-42F4-A3E3-4A0803858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tr"/>
          </a:p>
        </p:txBody>
      </p:sp>
    </p:spTree>
    <p:extLst>
      <p:ext uri="{BB962C8B-B14F-4D97-AF65-F5344CB8AC3E}">
        <p14:creationId xmlns="" xmlns:p14="http://schemas.microsoft.com/office/powerpoint/2010/main" val="101377930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EDC5EDAB-0A90-4A64-8BD3-51BAB69C0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2626-37D2-4832-BF7A-BC283494A20D}" type="datetimeFigureOut">
              <a:rPr lang="en-US" smtClean="0"/>
              <a:pPr/>
              <a:t>6/26/2020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E5667F4F-56EB-419D-B528-D96A6F563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2CEEF6F-7D83-4283-9D79-0FCECD674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tr"/>
          </a:p>
        </p:txBody>
      </p:sp>
    </p:spTree>
    <p:extLst>
      <p:ext uri="{BB962C8B-B14F-4D97-AF65-F5344CB8AC3E}">
        <p14:creationId xmlns="" xmlns:p14="http://schemas.microsoft.com/office/powerpoint/2010/main" val="395806163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2A35B6-919B-4F99-BE90-1E9655376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611B7A2-C8A9-4F29-A1E2-578948DEF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2FBCA6A-4FBC-48BC-8AE8-67AF7B3565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262C5BC-D9D4-4632-9469-258EBAB3B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eaLnBrk="1" latinLnBrk="0" hangingPunct="1"/>
            <a:fld id="{48D92626-37D2-4832-BF7A-BC283494A20D}" type="datetimeFigureOut">
              <a:rPr lang="en-US" smtClean="0"/>
              <a:pPr algn="l" eaLnBrk="1" latinLnBrk="0" hangingPunct="1"/>
              <a:t>6/26/2020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7C37DBA-C57D-4CE7-ADE0-8E0AAABF1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3B9BC79-021B-4FEA-9CE9-B1C84B30B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tr"/>
          </a:p>
        </p:txBody>
      </p:sp>
    </p:spTree>
    <p:extLst>
      <p:ext uri="{BB962C8B-B14F-4D97-AF65-F5344CB8AC3E}">
        <p14:creationId xmlns="" xmlns:p14="http://schemas.microsoft.com/office/powerpoint/2010/main" val="37097475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C243B5A-66C9-4FC4-939B-475BB25AB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CBDBD63-8954-4EC3-A1A5-AB74C8F071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tr-TR"/>
              <a:t>Resim eklemek için simgeyi tıklatın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497A174-2694-47CA-B73F-BCBB42E3E9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ED768D3-323F-4295-AFF7-D18FC5FF2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eaLnBrk="1" latinLnBrk="0" hangingPunct="1"/>
            <a:fld id="{48D92626-37D2-4832-BF7A-BC283494A20D}" type="datetimeFigureOut">
              <a:rPr lang="en-US" smtClean="0"/>
              <a:pPr algn="l" eaLnBrk="1" latinLnBrk="0" hangingPunct="1"/>
              <a:t>6/26/2020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9B2E13A-6039-49DE-AA76-E2440B3F3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D9790F1-38BC-45BD-A404-021316056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tr"/>
          </a:p>
        </p:txBody>
      </p:sp>
    </p:spTree>
    <p:extLst>
      <p:ext uri="{BB962C8B-B14F-4D97-AF65-F5344CB8AC3E}">
        <p14:creationId xmlns="" xmlns:p14="http://schemas.microsoft.com/office/powerpoint/2010/main" val="386773301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hyperlink" Target="http://www.presentationgo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50000"/>
              </a:schemeClr>
            </a:gs>
            <a:gs pos="47000">
              <a:srgbClr val="444444"/>
            </a:gs>
            <a:gs pos="100000">
              <a:srgbClr val="444444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A6DE97CC-48EF-4C65-B8A8-AEF6F2F02AC0}"/>
              </a:ext>
            </a:extLst>
          </p:cNvPr>
          <p:cNvGrpSpPr/>
          <p:nvPr/>
        </p:nvGrpSpPr>
        <p:grpSpPr>
          <a:xfrm>
            <a:off x="5648325" y="3876675"/>
            <a:ext cx="3495675" cy="1266825"/>
            <a:chOff x="0" y="-3"/>
            <a:chExt cx="12192000" cy="6858003"/>
          </a:xfrm>
        </p:grpSpPr>
        <p:sp>
          <p:nvSpPr>
            <p:cNvPr id="8" name="Right Triangle 7">
              <a:extLst>
                <a:ext uri="{FF2B5EF4-FFF2-40B4-BE49-F238E27FC236}">
                  <a16:creationId xmlns="" xmlns:a16="http://schemas.microsoft.com/office/drawing/2014/main" id="{42DA500B-7D08-4456-AB2C-9B16B47721E2}"/>
                </a:ext>
              </a:extLst>
            </p:cNvPr>
            <p:cNvSpPr/>
            <p:nvPr userDrawn="1"/>
          </p:nvSpPr>
          <p:spPr>
            <a:xfrm flipH="1">
              <a:off x="0" y="0"/>
              <a:ext cx="12192000" cy="6858000"/>
            </a:xfrm>
            <a:prstGeom prst="rtTriangle">
              <a:avLst/>
            </a:prstGeom>
            <a:solidFill>
              <a:srgbClr val="F7CE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="" xmlns:a16="http://schemas.microsoft.com/office/drawing/2014/main" id="{A00BED76-6101-46F1-9E22-2A8AD1F848BE}"/>
                </a:ext>
              </a:extLst>
            </p:cNvPr>
            <p:cNvSpPr/>
            <p:nvPr userDrawn="1"/>
          </p:nvSpPr>
          <p:spPr>
            <a:xfrm flipH="1">
              <a:off x="3267075" y="-3"/>
              <a:ext cx="8924924" cy="6857999"/>
            </a:xfrm>
            <a:prstGeom prst="rtTriangle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="" xmlns:a16="http://schemas.microsoft.com/office/drawing/2014/main" id="{3FE3B12D-1B7A-4B88-A6BF-6FD3B0E7A867}"/>
                </a:ext>
              </a:extLst>
            </p:cNvPr>
            <p:cNvSpPr/>
            <p:nvPr userDrawn="1"/>
          </p:nvSpPr>
          <p:spPr>
            <a:xfrm flipH="1">
              <a:off x="4064000" y="-1"/>
              <a:ext cx="8128000" cy="6857999"/>
            </a:xfrm>
            <a:prstGeom prst="rtTriangle">
              <a:avLst/>
            </a:prstGeom>
            <a:solidFill>
              <a:srgbClr val="1A29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5222E69A-238D-4B1F-B849-8B5F1F4CA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pPr lvl="0"/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8235565-333D-41C2-B96C-72B062836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0625AD1-32D7-42CC-9586-774918AAB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eaLnBrk="1" latinLnBrk="0" hangingPunct="1"/>
            <a:fld id="{48D92626-37D2-4832-BF7A-BC283494A20D}" type="datetimeFigureOut">
              <a:rPr lang="en-US" smtClean="0"/>
              <a:pPr algn="l" eaLnBrk="1" latinLnBrk="0" hangingPunct="1"/>
              <a:t>6/26/2020</a:t>
            </a:fld>
            <a:endParaRPr lang="en-US" sz="13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BD6A0F2-EC02-4600-B1AB-4C2A00773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eaLnBrk="1" latinLnBrk="0" hangingPunct="1"/>
            <a:endParaRPr kumimoji="0" lang="en-US" sz="13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08CEF03-5D55-4AF5-8C1E-4D0D2F2DF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rgbClr val="FACB56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tr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BC63A472-E5DC-415E-9DF8-904FEFED43A8}"/>
              </a:ext>
            </a:extLst>
          </p:cNvPr>
          <p:cNvSpPr/>
          <p:nvPr/>
        </p:nvSpPr>
        <p:spPr>
          <a:xfrm>
            <a:off x="-9526" y="5219701"/>
            <a:ext cx="1217321" cy="19236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sz="800" b="0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© </a:t>
            </a:r>
            <a:r>
              <a:rPr lang="en-US" sz="800" b="0" i="0" u="none" strike="noStrike" dirty="0">
                <a:solidFill>
                  <a:srgbClr val="A5CD28"/>
                </a:solidFill>
                <a:effectLst/>
                <a:latin typeface="Open Sans" panose="020B0606030504020204" pitchFamily="34" charset="0"/>
                <a:hlinkClick r:id="rId16" tooltip="PresentationGo!"/>
              </a:rPr>
              <a:t>presentationgo.com</a:t>
            </a:r>
            <a:endParaRPr lang="en-US" sz="800" dirty="0"/>
          </a:p>
        </p:txBody>
      </p: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2CFBCDD2-71C3-498C-B8F2-77951A844B6C}"/>
              </a:ext>
            </a:extLst>
          </p:cNvPr>
          <p:cNvGrpSpPr/>
          <p:nvPr/>
        </p:nvGrpSpPr>
        <p:grpSpPr>
          <a:xfrm>
            <a:off x="-1241181" y="-12491"/>
            <a:ext cx="1239484" cy="489887"/>
            <a:chOff x="-2096383" y="21447"/>
            <a:chExt cx="1652646" cy="653182"/>
          </a:xfrm>
        </p:grpSpPr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5D614FA2-770C-42C1-B02D-31EBBC33C4AF}"/>
                </a:ext>
              </a:extLst>
            </p:cNvPr>
            <p:cNvSpPr txBox="1"/>
            <p:nvPr userDrawn="1"/>
          </p:nvSpPr>
          <p:spPr>
            <a:xfrm>
              <a:off x="-2096383" y="21447"/>
              <a:ext cx="438581" cy="287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ABA3D142-1A58-400A-8C42-180B1F7670C0}"/>
                </a:ext>
              </a:extLst>
            </p:cNvPr>
            <p:cNvSpPr txBox="1"/>
            <p:nvPr userDrawn="1"/>
          </p:nvSpPr>
          <p:spPr>
            <a:xfrm>
              <a:off x="-1002009" y="387370"/>
              <a:ext cx="558272" cy="287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="" xmlns:a16="http://schemas.microsoft.com/office/drawing/2014/main" id="{341A2C2B-6468-4B37-A151-39BBD717C9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2905612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sz="3300" b="1" kern="1200" smtClean="0">
          <a:solidFill>
            <a:srgbClr val="072544"/>
          </a:solidFill>
          <a:latin typeface="+mn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lang="en-US" sz="2100" kern="1200" smtClean="0">
          <a:solidFill>
            <a:srgbClr val="072544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800" kern="1200" smtClean="0">
          <a:solidFill>
            <a:srgbClr val="072544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500" kern="1200" smtClean="0">
          <a:solidFill>
            <a:srgbClr val="072544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400" kern="1200" smtClean="0">
          <a:solidFill>
            <a:srgbClr val="072544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400" kern="1200" smtClean="0">
          <a:solidFill>
            <a:srgbClr val="072544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500" y="335391"/>
            <a:ext cx="7928999" cy="72783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500" y="1638301"/>
            <a:ext cx="7922464" cy="275579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/>
              <a:t>Asıl metin stillerini düzenlemek için tıklayın
İkinci düzey
Üçüncü düzey
Dördüncü düzey
Beşinci düzey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636" y="4531022"/>
            <a:ext cx="6483240" cy="2738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75">
                <a:solidFill>
                  <a:schemeClr val="tx1"/>
                </a:solidFill>
              </a:defRPr>
            </a:lvl1pPr>
          </a:lstStyle>
          <a:p>
            <a:pPr algn="r" eaLnBrk="1" latinLnBrk="0" hangingPunct="1"/>
            <a:endParaRPr kumimoji="0" lang="en-US" sz="13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00969" y="4531022"/>
            <a:ext cx="1007780" cy="2738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75">
                <a:solidFill>
                  <a:schemeClr val="tx1"/>
                </a:solidFill>
              </a:defRPr>
            </a:lvl1pPr>
          </a:lstStyle>
          <a:p>
            <a:pPr algn="l" eaLnBrk="1" latinLnBrk="0" hangingPunct="1"/>
            <a:fld id="{48D92626-37D2-4832-BF7A-BC283494A20D}" type="datetimeFigureOut">
              <a:rPr lang="en-US" smtClean="0"/>
              <a:pPr algn="l" eaLnBrk="1" latinLnBrk="0" hangingPunct="1"/>
              <a:t>6/26/2020</a:t>
            </a:fld>
            <a:endParaRPr lang="en-US" sz="13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08749" y="4436917"/>
            <a:ext cx="796616" cy="36794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1500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tr"/>
          </a:p>
        </p:txBody>
      </p:sp>
    </p:spTree>
    <p:extLst>
      <p:ext uri="{BB962C8B-B14F-4D97-AF65-F5344CB8AC3E}">
        <p14:creationId xmlns="" xmlns:p14="http://schemas.microsoft.com/office/powerpoint/2010/main" val="12379787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  <p:sldLayoutId id="2147483806" r:id="rId13"/>
    <p:sldLayoutId id="2147483807" r:id="rId14"/>
    <p:sldLayoutId id="2147483808" r:id="rId15"/>
    <p:sldLayoutId id="2147483809" r:id="rId16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8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21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27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1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pc\Desktop\as\1_N0-ikjPv4RUVvS-6KCgLPg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3442" y="0"/>
            <a:ext cx="9207442" cy="5143500"/>
          </a:xfrm>
          <a:prstGeom prst="rect">
            <a:avLst/>
          </a:prstGeom>
          <a:noFill/>
        </p:spPr>
      </p:pic>
      <p:sp>
        <p:nvSpPr>
          <p:cNvPr id="2" name="Unvan 1">
            <a:extLst>
              <a:ext uri="{FF2B5EF4-FFF2-40B4-BE49-F238E27FC236}">
                <a16:creationId xmlns="" xmlns:a16="http://schemas.microsoft.com/office/drawing/2014/main" id="{0C38CCE2-3F9A-8E4D-B812-AFCB5C61F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442" y="0"/>
            <a:ext cx="9207442" cy="905001"/>
          </a:xfrm>
          <a:solidFill>
            <a:srgbClr val="000000">
              <a:alpha val="70000"/>
            </a:srgbClr>
          </a:solidFill>
        </p:spPr>
        <p:txBody>
          <a:bodyPr/>
          <a:lstStyle/>
          <a:p>
            <a:r>
              <a:rPr lang="tr-TR" sz="4000" b="1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+mn-lt"/>
              </a:rPr>
              <a:t>Movie </a:t>
            </a:r>
            <a:r>
              <a:rPr lang="tr-TR" sz="4000" b="1" dirty="0" err="1">
                <a:ln w="10160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+mn-lt"/>
              </a:rPr>
              <a:t>Recommendation</a:t>
            </a:r>
            <a:r>
              <a:rPr lang="tr-TR" sz="4000" b="1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+mn-lt"/>
              </a:rPr>
              <a:t> </a:t>
            </a:r>
            <a:r>
              <a:rPr lang="tr-TR" sz="4000" b="1" dirty="0" err="1">
                <a:ln w="10160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+mn-lt"/>
              </a:rPr>
              <a:t>System</a:t>
            </a:r>
            <a:endParaRPr lang="tr-TR" sz="40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Dikdörtgen 2">
            <a:extLst>
              <a:ext uri="{FF2B5EF4-FFF2-40B4-BE49-F238E27FC236}">
                <a16:creationId xmlns="" xmlns:a16="http://schemas.microsoft.com/office/drawing/2014/main" id="{5716BB5C-01C7-924C-B8A2-B115967E3A22}"/>
              </a:ext>
            </a:extLst>
          </p:cNvPr>
          <p:cNvSpPr/>
          <p:nvPr/>
        </p:nvSpPr>
        <p:spPr>
          <a:xfrm>
            <a:off x="2599173" y="1439278"/>
            <a:ext cx="3978090" cy="2246769"/>
          </a:xfrm>
          <a:prstGeom prst="rect">
            <a:avLst/>
          </a:prstGeom>
          <a:solidFill>
            <a:srgbClr val="000000">
              <a:alpha val="71000"/>
            </a:srgbClr>
          </a:solidFill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>
              <a:contourClr>
                <a:schemeClr val="bg1"/>
              </a:contourClr>
            </a:sp3d>
          </a:bodyPr>
          <a:lstStyle/>
          <a:p>
            <a:pPr lvl="0">
              <a:buClr>
                <a:srgbClr val="BFBFBF"/>
              </a:buClr>
              <a:buSzPts val="2400"/>
            </a:pPr>
            <a:r>
              <a:rPr lang="tr-TR" sz="2000" b="1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+mj-lt"/>
              </a:rPr>
              <a:t>Team </a:t>
            </a:r>
            <a:r>
              <a:rPr lang="tr-TR" sz="2000" b="1" dirty="0" err="1">
                <a:ln w="10160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+mj-lt"/>
              </a:rPr>
              <a:t>Members</a:t>
            </a:r>
            <a:r>
              <a:rPr lang="tr-TR" sz="2000" b="1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+mj-lt"/>
              </a:rPr>
              <a:t>:</a:t>
            </a:r>
            <a:endParaRPr lang="en-US" sz="2000" b="1" dirty="0">
              <a:solidFill>
                <a:schemeClr val="tx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BFBFBF"/>
              </a:buClr>
              <a:buSzPts val="2400"/>
            </a:pPr>
            <a:r>
              <a:rPr lang="en-US" sz="2000" b="1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tr-TR" sz="2000" b="1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       </a:t>
            </a:r>
            <a:r>
              <a:rPr lang="tr-TR" sz="2000" b="1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+mj-lt"/>
              </a:rPr>
              <a:t>Doruk </a:t>
            </a:r>
            <a:r>
              <a:rPr lang="tr-TR" sz="2000" b="1" dirty="0" err="1">
                <a:ln w="10160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+mj-lt"/>
              </a:rPr>
              <a:t>Gürsey</a:t>
            </a:r>
            <a:endParaRPr lang="en-US" sz="2000" b="1" dirty="0">
              <a:solidFill>
                <a:schemeClr val="tx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BFBFBF"/>
              </a:buClr>
              <a:buSzPts val="2400"/>
            </a:pPr>
            <a:r>
              <a:rPr lang="tr-TR" sz="2000" b="1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tr-TR" sz="2000" b="1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      </a:t>
            </a:r>
            <a:r>
              <a:rPr lang="tr-TR" sz="2000" b="1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+mj-lt"/>
              </a:rPr>
              <a:t>Kaan Önder</a:t>
            </a:r>
            <a:endParaRPr lang="en-US" sz="2000" b="1" dirty="0">
              <a:solidFill>
                <a:schemeClr val="tx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BFBFBF"/>
              </a:buClr>
              <a:buSzPts val="2400"/>
            </a:pPr>
            <a:r>
              <a:rPr lang="en-US" sz="2000" b="1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tr-TR" sz="2000" b="1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       </a:t>
            </a:r>
            <a:r>
              <a:rPr lang="tr-TR" sz="2000" b="1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+mj-lt"/>
              </a:rPr>
              <a:t>Kemal Berke Saka</a:t>
            </a:r>
            <a:endParaRPr lang="en-US" sz="2000" b="1" dirty="0">
              <a:solidFill>
                <a:schemeClr val="tx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BFBFBF"/>
              </a:buClr>
              <a:buSzPts val="2400"/>
            </a:pPr>
            <a:r>
              <a:rPr lang="en-US" sz="2000" b="1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tr-TR" sz="2000" b="1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       </a:t>
            </a:r>
            <a:r>
              <a:rPr lang="tr-TR" sz="2000" b="1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+mj-lt"/>
              </a:rPr>
              <a:t>Önen Emre Can</a:t>
            </a:r>
            <a:endParaRPr lang="en-US" sz="2000" b="1" dirty="0">
              <a:solidFill>
                <a:schemeClr val="tx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BFBFBF"/>
              </a:buClr>
              <a:buSzPts val="2400"/>
            </a:pPr>
            <a:r>
              <a:rPr lang="tr-TR" sz="2000" b="1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+mj-lt"/>
              </a:rPr>
              <a:t>Advisor:</a:t>
            </a:r>
            <a:endParaRPr lang="en-US" sz="2000" b="1" dirty="0">
              <a:solidFill>
                <a:schemeClr val="tx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BFBFBF"/>
              </a:buClr>
              <a:buSzPts val="2400"/>
            </a:pPr>
            <a:r>
              <a:rPr lang="en-US" sz="2000" b="1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tr-TR" sz="2000" b="1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       </a:t>
            </a:r>
            <a:r>
              <a:rPr lang="tr-TR" sz="2000" b="1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Calibri"/>
              </a:rPr>
              <a:t>Dr. Abdül Kadir GÖRÜR</a:t>
            </a:r>
            <a:endParaRPr lang="en-US" sz="2000" b="1" dirty="0">
              <a:solidFill>
                <a:schemeClr val="tx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29945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6">
            <a:extLst>
              <a:ext uri="{FF2B5EF4-FFF2-40B4-BE49-F238E27FC236}">
                <a16:creationId xmlns="" xmlns:a16="http://schemas.microsoft.com/office/drawing/2014/main" id="{1FCF5244-C62C-4E27-B395-14F26DFB137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a14="http://schemas.microsoft.com/office/drawing/2010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4DDFE9F7-C936-4F4C-9EF6-679F3090363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23">
            <a:extLst>
              <a:ext uri="{FF2B5EF4-FFF2-40B4-BE49-F238E27FC236}">
                <a16:creationId xmlns="" xmlns:a16="http://schemas.microsoft.com/office/drawing/2014/main" id="{83F36C5B-9ECA-4480-ABF2-496C48A49F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5664708" cy="5143500"/>
          </a:xfrm>
          <a:custGeom>
            <a:avLst/>
            <a:gdLst>
              <a:gd name="connsiteX0" fmla="*/ 0 w 7552944"/>
              <a:gd name="connsiteY0" fmla="*/ 0 h 6858000"/>
              <a:gd name="connsiteX1" fmla="*/ 1067477 w 7552944"/>
              <a:gd name="connsiteY1" fmla="*/ 0 h 6858000"/>
              <a:gd name="connsiteX2" fmla="*/ 2201779 w 7552944"/>
              <a:gd name="connsiteY2" fmla="*/ 0 h 6858000"/>
              <a:gd name="connsiteX3" fmla="*/ 7552944 w 7552944"/>
              <a:gd name="connsiteY3" fmla="*/ 0 h 6858000"/>
              <a:gd name="connsiteX4" fmla="*/ 7552944 w 7552944"/>
              <a:gd name="connsiteY4" fmla="*/ 1900238 h 6858000"/>
              <a:gd name="connsiteX5" fmla="*/ 7182528 w 7552944"/>
              <a:gd name="connsiteY5" fmla="*/ 2178050 h 6858000"/>
              <a:gd name="connsiteX6" fmla="*/ 7178294 w 7552944"/>
              <a:gd name="connsiteY6" fmla="*/ 2184400 h 6858000"/>
              <a:gd name="connsiteX7" fmla="*/ 7171944 w 7552944"/>
              <a:gd name="connsiteY7" fmla="*/ 2193925 h 6858000"/>
              <a:gd name="connsiteX8" fmla="*/ 7165594 w 7552944"/>
              <a:gd name="connsiteY8" fmla="*/ 2201863 h 6858000"/>
              <a:gd name="connsiteX9" fmla="*/ 7165594 w 7552944"/>
              <a:gd name="connsiteY9" fmla="*/ 2211388 h 6858000"/>
              <a:gd name="connsiteX10" fmla="*/ 7165594 w 7552944"/>
              <a:gd name="connsiteY10" fmla="*/ 2220913 h 6858000"/>
              <a:gd name="connsiteX11" fmla="*/ 7171944 w 7552944"/>
              <a:gd name="connsiteY11" fmla="*/ 2228850 h 6858000"/>
              <a:gd name="connsiteX12" fmla="*/ 7178294 w 7552944"/>
              <a:gd name="connsiteY12" fmla="*/ 2238375 h 6858000"/>
              <a:gd name="connsiteX13" fmla="*/ 7182528 w 7552944"/>
              <a:gd name="connsiteY13" fmla="*/ 2244725 h 6858000"/>
              <a:gd name="connsiteX14" fmla="*/ 7552944 w 7552944"/>
              <a:gd name="connsiteY14" fmla="*/ 2522538 h 6858000"/>
              <a:gd name="connsiteX15" fmla="*/ 7552944 w 7552944"/>
              <a:gd name="connsiteY15" fmla="*/ 6858000 h 6858000"/>
              <a:gd name="connsiteX16" fmla="*/ 2201779 w 7552944"/>
              <a:gd name="connsiteY16" fmla="*/ 6858000 h 6858000"/>
              <a:gd name="connsiteX17" fmla="*/ 1067477 w 7552944"/>
              <a:gd name="connsiteY17" fmla="*/ 6858000 h 6858000"/>
              <a:gd name="connsiteX18" fmla="*/ 0 w 7552944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552944" h="6858000">
                <a:moveTo>
                  <a:pt x="0" y="0"/>
                </a:moveTo>
                <a:lnTo>
                  <a:pt x="1067477" y="0"/>
                </a:lnTo>
                <a:lnTo>
                  <a:pt x="2201779" y="0"/>
                </a:lnTo>
                <a:lnTo>
                  <a:pt x="7552944" y="0"/>
                </a:lnTo>
                <a:lnTo>
                  <a:pt x="7552944" y="1900238"/>
                </a:lnTo>
                <a:lnTo>
                  <a:pt x="7182528" y="2178050"/>
                </a:lnTo>
                <a:lnTo>
                  <a:pt x="7178294" y="2184400"/>
                </a:lnTo>
                <a:lnTo>
                  <a:pt x="7171944" y="2193925"/>
                </a:lnTo>
                <a:lnTo>
                  <a:pt x="7165594" y="2201863"/>
                </a:lnTo>
                <a:lnTo>
                  <a:pt x="7165594" y="2211388"/>
                </a:lnTo>
                <a:lnTo>
                  <a:pt x="7165594" y="2220913"/>
                </a:lnTo>
                <a:lnTo>
                  <a:pt x="7171944" y="2228850"/>
                </a:lnTo>
                <a:lnTo>
                  <a:pt x="7178294" y="2238375"/>
                </a:lnTo>
                <a:lnTo>
                  <a:pt x="7182528" y="2244725"/>
                </a:lnTo>
                <a:lnTo>
                  <a:pt x="7552944" y="2522538"/>
                </a:lnTo>
                <a:lnTo>
                  <a:pt x="7552944" y="6858000"/>
                </a:lnTo>
                <a:lnTo>
                  <a:pt x="2201779" y="6858000"/>
                </a:lnTo>
                <a:lnTo>
                  <a:pt x="106747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Unvan 1">
            <a:extLst>
              <a:ext uri="{FF2B5EF4-FFF2-40B4-BE49-F238E27FC236}">
                <a16:creationId xmlns="" xmlns:a16="http://schemas.microsoft.com/office/drawing/2014/main" id="{8225476D-B7F9-A640-978E-8D69BCC18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00" y="335391"/>
            <a:ext cx="4573466" cy="1169559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Bef>
                <a:spcPct val="0"/>
              </a:spcBef>
            </a:pPr>
            <a:r>
              <a:rPr lang="en-US" sz="4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Used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="" xmlns:a16="http://schemas.microsoft.com/office/drawing/2014/main" id="{FD0C870F-EB59-A44C-8EEC-85204400E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034" y="1809750"/>
            <a:ext cx="4556384" cy="2620548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Font typeface="Wingdings 2" charset="2"/>
              <a:buChar char=""/>
            </a:pPr>
            <a:r>
              <a:rPr lang="en-US"/>
              <a:t>Python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Font typeface="Wingdings 2" charset="2"/>
              <a:buChar char=""/>
            </a:pPr>
            <a:r>
              <a:rPr lang="en-US"/>
              <a:t>Django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Font typeface="Wingdings 2" charset="2"/>
              <a:buChar char=""/>
            </a:pPr>
            <a:r>
              <a:rPr lang="en-US"/>
              <a:t>jQuery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Font typeface="Wingdings 2" charset="2"/>
              <a:buChar char=""/>
            </a:pPr>
            <a:r>
              <a:rPr lang="en-US"/>
              <a:t>SQLite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Font typeface="Wingdings 2" charset="2"/>
              <a:buChar char=""/>
            </a:pPr>
            <a:endParaRPr lang="en-US"/>
          </a:p>
        </p:txBody>
      </p:sp>
      <p:sp>
        <p:nvSpPr>
          <p:cNvPr id="41" name="Rounded Rectangle 14">
            <a:extLst>
              <a:ext uri="{FF2B5EF4-FFF2-40B4-BE49-F238E27FC236}">
                <a16:creationId xmlns="" xmlns:a16="http://schemas.microsoft.com/office/drawing/2014/main" id="{928DE3A7-1615-464D-BCC0-01F174893A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6141812" y="241299"/>
            <a:ext cx="2522797" cy="4652715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sim 5">
            <a:extLst>
              <a:ext uri="{FF2B5EF4-FFF2-40B4-BE49-F238E27FC236}">
                <a16:creationId xmlns="" xmlns:a16="http://schemas.microsoft.com/office/drawing/2014/main" id="{C3077CF0-2FBB-4744-95AC-4DD415ED9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520" y="415997"/>
            <a:ext cx="989380" cy="982785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="" xmlns:a16="http://schemas.microsoft.com/office/drawing/2014/main" id="{FE338C8C-CC24-CE41-BC8E-4950F3C91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899" y="1526282"/>
            <a:ext cx="1594624" cy="98069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="" xmlns:a16="http://schemas.microsoft.com/office/drawing/2014/main" id="{C750BBCE-75DB-774E-ABC9-DDEF5CEEAD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68335" y="2634476"/>
            <a:ext cx="2069751" cy="980694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="" xmlns:a16="http://schemas.microsoft.com/office/drawing/2014/main" id="{7D06D18E-DD1A-9C41-9DFC-697086BCA0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5525" y="3742670"/>
            <a:ext cx="2155371" cy="98069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97974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 6">
            <a:extLst>
              <a:ext uri="{FF2B5EF4-FFF2-40B4-BE49-F238E27FC236}">
                <a16:creationId xmlns="" xmlns:a16="http://schemas.microsoft.com/office/drawing/2014/main" id="{133F8CB7-795C-4272-9073-64D8CF97F22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0" y="-2381"/>
            <a:ext cx="9144000" cy="3902868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180DE8A2-73B1-4AFE-8FB9-BE4B66F3981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6">
            <a:extLst>
              <a:ext uri="{FF2B5EF4-FFF2-40B4-BE49-F238E27FC236}">
                <a16:creationId xmlns="" xmlns:a16="http://schemas.microsoft.com/office/drawing/2014/main" id="{E5ADB140-E61F-4DA4-A342-F5EF70772D7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Unvan 3">
            <a:extLst>
              <a:ext uri="{FF2B5EF4-FFF2-40B4-BE49-F238E27FC236}">
                <a16:creationId xmlns="" xmlns:a16="http://schemas.microsoft.com/office/drawing/2014/main" id="{88C274D5-11C1-3D4C-8CB9-E44494864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35" y="296207"/>
            <a:ext cx="8466729" cy="612478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</a:rPr>
              <a:t>Potential Risks And Outcomes</a:t>
            </a:r>
          </a:p>
        </p:txBody>
      </p:sp>
      <p:graphicFrame>
        <p:nvGraphicFramePr>
          <p:cNvPr id="8" name="7 Tablo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667164024"/>
              </p:ext>
            </p:extLst>
          </p:nvPr>
        </p:nvGraphicFramePr>
        <p:xfrm>
          <a:off x="338635" y="2132409"/>
          <a:ext cx="8466731" cy="2182199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221184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9956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0371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151600">
                  <a:extLst>
                    <a:ext uri="{9D8B030D-6E8A-4147-A177-3AD203B41FA5}">
                      <a16:colId xmlns="" xmlns:a16="http://schemas.microsoft.com/office/drawing/2014/main" val="731217315"/>
                    </a:ext>
                  </a:extLst>
                </a:gridCol>
              </a:tblGrid>
              <a:tr h="4804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000" b="1">
                          <a:solidFill>
                            <a:srgbClr val="FFFFFF"/>
                          </a:solidFill>
                        </a:rPr>
                        <a:t>Risk</a:t>
                      </a:r>
                    </a:p>
                    <a:p>
                      <a:endParaRPr lang="tr-TR" sz="1000" b="1">
                        <a:solidFill>
                          <a:srgbClr val="FFFFFF"/>
                        </a:solidFill>
                      </a:endParaRPr>
                    </a:p>
                  </a:txBody>
                  <a:tcPr marL="137545" marR="82527" marT="82527" marB="82527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000" b="1">
                          <a:solidFill>
                            <a:srgbClr val="FFFFFF"/>
                          </a:solidFill>
                        </a:rPr>
                        <a:t>Impact</a:t>
                      </a:r>
                    </a:p>
                    <a:p>
                      <a:endParaRPr lang="tr-TR" sz="1000" b="1">
                        <a:solidFill>
                          <a:srgbClr val="FFFFFF"/>
                        </a:solidFill>
                      </a:endParaRPr>
                    </a:p>
                  </a:txBody>
                  <a:tcPr marL="137545" marR="82527" marT="82527" marB="82527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000" b="1">
                          <a:solidFill>
                            <a:srgbClr val="FFFFFF"/>
                          </a:solidFill>
                        </a:rPr>
                        <a:t>Solution</a:t>
                      </a:r>
                    </a:p>
                    <a:p>
                      <a:endParaRPr lang="tr-TR" sz="1000" b="1">
                        <a:solidFill>
                          <a:srgbClr val="FFFFFF"/>
                        </a:solidFill>
                      </a:endParaRPr>
                    </a:p>
                  </a:txBody>
                  <a:tcPr marL="137545" marR="82527" marT="82527" marB="82527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000" b="1">
                          <a:solidFill>
                            <a:srgbClr val="FFFFFF"/>
                          </a:solidFill>
                        </a:rPr>
                        <a:t>Outcome(Results)</a:t>
                      </a:r>
                    </a:p>
                  </a:txBody>
                  <a:tcPr marL="137545" marR="82527" marT="82527" marB="82527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739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Irrelevant recommendations provided from the system.</a:t>
                      </a:r>
                    </a:p>
                    <a:p>
                      <a:endParaRPr lang="tr-TR" sz="1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37545" marR="82527" marT="82527" marB="82527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Lack</a:t>
                      </a:r>
                      <a:r>
                        <a:rPr lang="tr-TR" sz="100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of system’s main goal.</a:t>
                      </a:r>
                      <a:endParaRPr lang="tr-TR" sz="1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endParaRPr lang="tr-TR" sz="1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37545" marR="82527" marT="82527" marB="82527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Search for other prediction</a:t>
                      </a:r>
                      <a:r>
                        <a:rPr lang="tr-TR" sz="100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tr-TR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algorithms and make improvements</a:t>
                      </a:r>
                      <a:r>
                        <a:rPr lang="tr-TR" sz="100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on them</a:t>
                      </a:r>
                      <a:r>
                        <a:rPr lang="tr-TR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</a:p>
                    <a:p>
                      <a:endParaRPr lang="tr-TR" sz="1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37545" marR="82527" marT="82527" marB="82527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Movie predictions are quite decent based on user ratings.</a:t>
                      </a:r>
                    </a:p>
                  </a:txBody>
                  <a:tcPr marL="137545" marR="82527" marT="82527" marB="82527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739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Website Crashes,Bugs,etc.</a:t>
                      </a:r>
                    </a:p>
                    <a:p>
                      <a:endParaRPr lang="tr-TR" sz="1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37545" marR="82527" marT="82527" marB="82527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Causes system to malfunction.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Unable</a:t>
                      </a:r>
                      <a:r>
                        <a:rPr lang="tr-TR" sz="100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to use.</a:t>
                      </a:r>
                      <a:endParaRPr lang="tr-TR" sz="1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r-TR" sz="1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endParaRPr lang="tr-TR" sz="1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37545" marR="82527" marT="82527" marB="82527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Finding the cause of these problems and debug ,solve them </a:t>
                      </a:r>
                    </a:p>
                    <a:p>
                      <a:endParaRPr lang="tr-TR" sz="1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37545" marR="82527" marT="82527" marB="82527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Some of the data that dataset have are not quite valid.(Thousands of movies and information about them).Some</a:t>
                      </a:r>
                      <a:r>
                        <a:rPr lang="tr-TR" sz="100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could have misinformations.</a:t>
                      </a:r>
                      <a:endParaRPr lang="tr-TR" sz="1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37545" marR="82527" marT="82527" marB="82527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="" xmlns:a16="http://schemas.microsoft.com/office/drawing/2014/main" id="{8F3338F3-AF8F-0744-8570-FAEC08AEC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1" y="3671668"/>
            <a:ext cx="7929000" cy="5846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Bef>
                <a:spcPct val="0"/>
              </a:spcBef>
            </a:pPr>
            <a:r>
              <a:rPr lang="en-US"/>
              <a:t>Project Screenshots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="" xmlns:a16="http://schemas.microsoft.com/office/drawing/2014/main" id="{F62155EA-A34F-7E41-AED1-3932A49E6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93678" cy="3671668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="" xmlns:a16="http://schemas.microsoft.com/office/drawing/2014/main" id="{8466849A-1A12-094B-8474-C38B2422D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918" y="0"/>
            <a:ext cx="4350082" cy="367166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99345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="" xmlns:a16="http://schemas.microsoft.com/office/drawing/2014/main" id="{133F8CB7-795C-4272-9073-64D8CF97F22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0" y="-2381"/>
            <a:ext cx="9144000" cy="3902868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180DE8A2-73B1-4AFE-8FB9-BE4B66F3981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="" xmlns:a16="http://schemas.microsoft.com/office/drawing/2014/main" id="{E5ADB140-E61F-4DA4-A342-F5EF70772D7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Unvan 1">
            <a:extLst>
              <a:ext uri="{FF2B5EF4-FFF2-40B4-BE49-F238E27FC236}">
                <a16:creationId xmlns="" xmlns:a16="http://schemas.microsoft.com/office/drawing/2014/main" id="{E857B543-7335-954E-9B35-B0D01C87F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35" y="296207"/>
            <a:ext cx="8466729" cy="612478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</a:rPr>
              <a:t>Project Screenshots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="" xmlns:a16="http://schemas.microsoft.com/office/drawing/2014/main" id="{D9F3B04F-87C3-324B-9E66-07A310B54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103" y="1337399"/>
            <a:ext cx="7461791" cy="369358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="" xmlns:p14="http://schemas.microsoft.com/office/powerpoint/2010/main" val="2776858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="" xmlns:a16="http://schemas.microsoft.com/office/drawing/2014/main" id="{E446B7E6-8568-417F-959E-DB3D1E70F64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0" y="-2381"/>
            <a:ext cx="9144000" cy="3902868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Resim 3">
            <a:extLst>
              <a:ext uri="{FF2B5EF4-FFF2-40B4-BE49-F238E27FC236}">
                <a16:creationId xmlns="" xmlns:a16="http://schemas.microsoft.com/office/drawing/2014/main" id="{8C9ADB32-F30B-0241-9318-72DA81C9CE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172"/>
          <a:stretch/>
        </p:blipFill>
        <p:spPr>
          <a:xfrm>
            <a:off x="20" y="10"/>
            <a:ext cx="9143980" cy="3662450"/>
          </a:xfrm>
          <a:prstGeom prst="rect">
            <a:avLst/>
          </a:prstGeom>
        </p:spPr>
      </p:pic>
      <p:sp>
        <p:nvSpPr>
          <p:cNvPr id="11" name="Freeform 9">
            <a:extLst>
              <a:ext uri="{FF2B5EF4-FFF2-40B4-BE49-F238E27FC236}">
                <a16:creationId xmlns="" xmlns:a16="http://schemas.microsoft.com/office/drawing/2014/main" id="{AFB83730-58A8-42CA-90B3-5D5D2D1B00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0" y="3410731"/>
            <a:ext cx="9144000" cy="1749680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Unvan 1">
            <a:extLst>
              <a:ext uri="{FF2B5EF4-FFF2-40B4-BE49-F238E27FC236}">
                <a16:creationId xmlns="" xmlns:a16="http://schemas.microsoft.com/office/drawing/2014/main" id="{8F3338F3-AF8F-0744-8570-FAEC08AEC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1" y="3671668"/>
            <a:ext cx="7929000" cy="5846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Bef>
                <a:spcPct val="0"/>
              </a:spcBef>
            </a:pPr>
            <a:r>
              <a:rPr lang="en-US"/>
              <a:t>Project Screenshots</a:t>
            </a:r>
          </a:p>
        </p:txBody>
      </p:sp>
    </p:spTree>
    <p:extLst>
      <p:ext uri="{BB962C8B-B14F-4D97-AF65-F5344CB8AC3E}">
        <p14:creationId xmlns="" xmlns:p14="http://schemas.microsoft.com/office/powerpoint/2010/main" val="3288277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="" xmlns:a16="http://schemas.microsoft.com/office/drawing/2014/main" id="{8EE457FF-670E-4EC1-ACD4-1173DA9A797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="" xmlns:a16="http://schemas.microsoft.com/office/drawing/2014/main" id="{089A69AF-D57B-49B4-886C-D4A5DC1944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CABDC08D-6093-4397-92D4-54D00E2BB1C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 rot="16200000">
            <a:off x="-488043" y="488043"/>
            <a:ext cx="5143500" cy="4167414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338636" y="1301142"/>
            <a:ext cx="2824112" cy="25412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</a:pPr>
            <a:r>
              <a:rPr lang="en-US" sz="3700"/>
              <a:t> Conclusion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06051" y="734244"/>
            <a:ext cx="4023913" cy="3675011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Font typeface="Wingdings 2" charset="2"/>
              <a:buChar char=""/>
            </a:pPr>
            <a:r>
              <a:rPr lang="en-US"/>
              <a:t>In conclusion, we developed a web application that people can use it for discovering new movies either by traversing through categories or specifically search for them.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Font typeface="Wingdings 2" charset="2"/>
              <a:buChar char=""/>
            </a:pPr>
            <a:r>
              <a:rPr lang="en-US"/>
              <a:t>Also, they could find similar movies that they like by rating(liking) various movies in the system.</a:t>
            </a:r>
          </a:p>
          <a:p>
            <a:pPr marL="114300" indent="0" defTabSz="457200">
              <a:spcBef>
                <a:spcPct val="20000"/>
              </a:spcBef>
              <a:spcAft>
                <a:spcPts val="600"/>
              </a:spcAft>
              <a:buFont typeface="Wingdings 2" charset="2"/>
              <a:buChar char=""/>
            </a:pP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6">
            <a:extLst>
              <a:ext uri="{FF2B5EF4-FFF2-40B4-BE49-F238E27FC236}">
                <a16:creationId xmlns="" xmlns:a16="http://schemas.microsoft.com/office/drawing/2014/main" id="{8775F366-526C-4C42-8931-696FFE8AA5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0" y="-2381"/>
            <a:ext cx="9144000" cy="3902868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12839A1C-34CB-4C3C-8531-CA67525FDE9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4 Dikdörtgen"/>
          <p:cNvSpPr/>
          <p:nvPr/>
        </p:nvSpPr>
        <p:spPr>
          <a:xfrm>
            <a:off x="4571999" y="774688"/>
            <a:ext cx="4089400" cy="359412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5000" b="1" kern="1200" cap="none" spc="0">
                <a:ln w="11430"/>
                <a:solidFill>
                  <a:srgbClr val="FEFEFE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lt"/>
                <a:ea typeface="+mj-ea"/>
                <a:cs typeface="+mj-cs"/>
              </a:rPr>
              <a:t>Thank You!</a:t>
            </a:r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="" xmlns:a16="http://schemas.microsoft.com/office/drawing/2014/main" id="{FAC94EAF-F7F7-4727-AE69-A7036B4A512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 rot="16200000">
            <a:off x="-488043" y="488043"/>
            <a:ext cx="5143500" cy="4167414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Başlık">
            <a:extLst>
              <a:ext uri="{FF2B5EF4-FFF2-40B4-BE49-F238E27FC236}">
                <a16:creationId xmlns="" xmlns:a16="http://schemas.microsoft.com/office/drawing/2014/main" id="{BFAFD1DE-E5E5-554D-B3B9-8F1962D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745"/>
            <a:ext cx="8520600" cy="841800"/>
          </a:xfrm>
        </p:spPr>
        <p:txBody>
          <a:bodyPr/>
          <a:lstStyle/>
          <a:p>
            <a:r>
              <a:rPr lang="tr-T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Movie </a:t>
            </a:r>
            <a:r>
              <a:rPr lang="tr-TR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Recommendation</a:t>
            </a:r>
            <a:r>
              <a:rPr lang="tr-T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tr-TR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System</a:t>
            </a:r>
            <a:endParaRPr lang="tr-TR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9" name="Google Shape;61;p14">
            <a:extLst>
              <a:ext uri="{FF2B5EF4-FFF2-40B4-BE49-F238E27FC236}">
                <a16:creationId xmlns="" xmlns:a16="http://schemas.microsoft.com/office/drawing/2014/main" id="{635AFDF6-B918-AD48-B20D-7BEF5113E09D}"/>
              </a:ext>
            </a:extLst>
          </p:cNvPr>
          <p:cNvSpPr txBox="1">
            <a:spLocks/>
          </p:cNvSpPr>
          <p:nvPr/>
        </p:nvSpPr>
        <p:spPr>
          <a:xfrm>
            <a:off x="0" y="801954"/>
            <a:ext cx="9144000" cy="4339801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Font typeface="Wingdings 2" charset="2"/>
              <a:buChar char="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" indent="0">
              <a:spcAft>
                <a:spcPts val="1600"/>
              </a:spcAft>
              <a:buNone/>
            </a:pPr>
            <a:r>
              <a:rPr lang="e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Definition: </a:t>
            </a:r>
            <a:r>
              <a:rPr lang="e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web application that has thousands of movies in its database that users can rate movies and get recommendations based on their ratings.</a:t>
            </a:r>
          </a:p>
          <a:p>
            <a:pPr marL="85725" indent="0">
              <a:spcAft>
                <a:spcPts val="1600"/>
              </a:spcAft>
              <a:buNone/>
            </a:pPr>
            <a:r>
              <a:rPr lang="e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 Features:</a:t>
            </a:r>
          </a:p>
          <a:p>
            <a:pPr marL="428625" indent="-3429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Predicting movies that users might enjoy.</a:t>
            </a:r>
          </a:p>
          <a:p>
            <a:pPr marL="428625" indent="-3429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Rate(Like) feature for registered users about movies.</a:t>
            </a:r>
          </a:p>
          <a:p>
            <a:pPr marL="428625" indent="-3429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Display and search among the database of movies.</a:t>
            </a:r>
          </a:p>
          <a:p>
            <a:pPr marL="85725" indent="0">
              <a:spcAft>
                <a:spcPts val="1600"/>
              </a:spcAft>
              <a:buNone/>
            </a:pPr>
            <a:r>
              <a:rPr lang="e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Constraints: </a:t>
            </a:r>
            <a:r>
              <a:rPr lang="tr-T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</a:t>
            </a:r>
            <a:r>
              <a:rPr lang="tr-T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</a:t>
            </a:r>
            <a:r>
              <a:rPr lang="tr-T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contains</a:t>
            </a:r>
            <a:r>
              <a:rPr lang="tr-T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</a:t>
            </a:r>
            <a:r>
              <a:rPr lang="tr-T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limited</a:t>
            </a:r>
            <a:r>
              <a:rPr lang="tr-T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amount</a:t>
            </a:r>
            <a:r>
              <a:rPr lang="tr-T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</a:t>
            </a:r>
            <a:r>
              <a:rPr lang="tr-T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movies</a:t>
            </a:r>
            <a:r>
              <a:rPr lang="tr-T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(5000 </a:t>
            </a:r>
            <a:r>
              <a:rPr lang="tr-T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movies</a:t>
            </a:r>
            <a:r>
              <a:rPr lang="tr-T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0" indent="0">
              <a:spcAft>
                <a:spcPts val="1600"/>
              </a:spcAft>
            </a:pPr>
            <a:endParaRPr lang="tr-T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c\Desktop\WP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002092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="" xmlns:a16="http://schemas.microsoft.com/office/drawing/2014/main" id="{133F8CB7-795C-4272-9073-64D8CF97F22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0" y="-2381"/>
            <a:ext cx="9144000" cy="3902868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9">
            <a:extLst>
              <a:ext uri="{FF2B5EF4-FFF2-40B4-BE49-F238E27FC236}">
                <a16:creationId xmlns="" xmlns:a16="http://schemas.microsoft.com/office/drawing/2014/main" id="{180DE8A2-73B1-4AFE-8FB9-BE4B66F3981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="" xmlns:a16="http://schemas.microsoft.com/office/drawing/2014/main" id="{E5ADB140-E61F-4DA4-A342-F5EF70772D7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338635" y="296207"/>
            <a:ext cx="8466729" cy="612478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l" defTabSz="457200"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</a:rPr>
              <a:t>Workplan </a:t>
            </a:r>
          </a:p>
        </p:txBody>
      </p:sp>
      <p:graphicFrame>
        <p:nvGraphicFramePr>
          <p:cNvPr id="3" name="2 Tablo"/>
          <p:cNvGraphicFramePr>
            <a:graphicFrameLocks noGrp="1"/>
          </p:cNvGraphicFramePr>
          <p:nvPr/>
        </p:nvGraphicFramePr>
        <p:xfrm>
          <a:off x="679853" y="1762124"/>
          <a:ext cx="7784293" cy="2768898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432582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584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61483">
                <a:tc>
                  <a:txBody>
                    <a:bodyPr/>
                    <a:lstStyle/>
                    <a:p>
                      <a:r>
                        <a:rPr lang="tr-TR" sz="1300" b="1">
                          <a:solidFill>
                            <a:srgbClr val="FFFFFF"/>
                          </a:solidFill>
                        </a:rPr>
                        <a:t>Tasks</a:t>
                      </a:r>
                    </a:p>
                  </a:txBody>
                  <a:tcPr marL="190172" marR="114103" marT="114103" marB="114103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300" b="1">
                          <a:solidFill>
                            <a:srgbClr val="FFFFFF"/>
                          </a:solidFill>
                        </a:rPr>
                        <a:t>Done By</a:t>
                      </a:r>
                    </a:p>
                  </a:txBody>
                  <a:tcPr marL="190172" marR="114103" marT="114103" marB="114103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61483">
                <a:tc>
                  <a:txBody>
                    <a:bodyPr/>
                    <a:lstStyle/>
                    <a:p>
                      <a:r>
                        <a:rPr lang="tr-TR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Tests</a:t>
                      </a:r>
                    </a:p>
                  </a:txBody>
                  <a:tcPr marL="190172" marR="114103" marT="114103" marB="114103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Berke-Önen</a:t>
                      </a:r>
                    </a:p>
                  </a:txBody>
                  <a:tcPr marL="190172" marR="114103" marT="114103" marB="114103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61483">
                <a:tc>
                  <a:txBody>
                    <a:bodyPr/>
                    <a:lstStyle/>
                    <a:p>
                      <a:r>
                        <a:rPr lang="tr-TR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Front-end</a:t>
                      </a:r>
                    </a:p>
                  </a:txBody>
                  <a:tcPr marL="190172" marR="114103" marT="114103" marB="114103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Doruk-Önen</a:t>
                      </a:r>
                    </a:p>
                  </a:txBody>
                  <a:tcPr marL="190172" marR="114103" marT="114103" marB="114103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61483">
                <a:tc>
                  <a:txBody>
                    <a:bodyPr/>
                    <a:lstStyle/>
                    <a:p>
                      <a:r>
                        <a:rPr lang="tr-TR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Back-end</a:t>
                      </a:r>
                    </a:p>
                  </a:txBody>
                  <a:tcPr marL="190172" marR="114103" marT="114103" marB="114103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Kaan-Doruk</a:t>
                      </a:r>
                    </a:p>
                  </a:txBody>
                  <a:tcPr marL="190172" marR="114103" marT="114103" marB="114103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61483">
                <a:tc>
                  <a:txBody>
                    <a:bodyPr/>
                    <a:lstStyle/>
                    <a:p>
                      <a:r>
                        <a:rPr lang="tr-TR" sz="130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Recommendation</a:t>
                      </a:r>
                      <a:r>
                        <a:rPr lang="tr-TR" sz="130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tr-TR" sz="130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Algorithm</a:t>
                      </a:r>
                      <a:endParaRPr lang="tr-TR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90172" marR="114103" marT="114103" marB="114103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Kaan</a:t>
                      </a:r>
                    </a:p>
                  </a:txBody>
                  <a:tcPr marL="190172" marR="114103" marT="114103" marB="114103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61483">
                <a:tc>
                  <a:txBody>
                    <a:bodyPr/>
                    <a:lstStyle/>
                    <a:p>
                      <a:r>
                        <a:rPr lang="tr-TR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Dataset Modification,Arrangement</a:t>
                      </a:r>
                    </a:p>
                  </a:txBody>
                  <a:tcPr marL="190172" marR="114103" marT="114103" marB="114103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Kaan-Berke</a:t>
                      </a:r>
                    </a:p>
                  </a:txBody>
                  <a:tcPr marL="190172" marR="114103" marT="114103" marB="114103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6">
            <a:extLst>
              <a:ext uri="{FF2B5EF4-FFF2-40B4-BE49-F238E27FC236}">
                <a16:creationId xmlns="" xmlns:a16="http://schemas.microsoft.com/office/drawing/2014/main" id="{133F8CB7-795C-4272-9073-64D8CF97F22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0" y="-2381"/>
            <a:ext cx="9144000" cy="3902868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180DE8A2-73B1-4AFE-8FB9-BE4B66F3981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6">
            <a:extLst>
              <a:ext uri="{FF2B5EF4-FFF2-40B4-BE49-F238E27FC236}">
                <a16:creationId xmlns="" xmlns:a16="http://schemas.microsoft.com/office/drawing/2014/main" id="{E5ADB140-E61F-4DA4-A342-F5EF70772D7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338635" y="296207"/>
            <a:ext cx="8466729" cy="612478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</a:rPr>
              <a:t>Similar Projects</a:t>
            </a:r>
          </a:p>
        </p:txBody>
      </p:sp>
      <p:graphicFrame>
        <p:nvGraphicFramePr>
          <p:cNvPr id="7" name="6 Tablo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716579609"/>
              </p:ext>
            </p:extLst>
          </p:nvPr>
        </p:nvGraphicFramePr>
        <p:xfrm>
          <a:off x="338635" y="2036090"/>
          <a:ext cx="8496446" cy="2645944"/>
        </p:xfrm>
        <a:graphic>
          <a:graphicData uri="http://schemas.openxmlformats.org/drawingml/2006/table">
            <a:tbl>
              <a:tblPr firstRow="1" bandRow="1">
                <a:noFill/>
                <a:tableStyleId>{AF606853-7671-496A-8E4F-DF71F8EC918B}</a:tableStyleId>
              </a:tblPr>
              <a:tblGrid>
                <a:gridCol w="293351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9516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6777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521059">
                <a:tc>
                  <a:txBody>
                    <a:bodyPr/>
                    <a:lstStyle/>
                    <a:p>
                      <a:r>
                        <a:rPr lang="tr-TR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Project</a:t>
                      </a:r>
                    </a:p>
                  </a:txBody>
                  <a:tcPr marL="138579" marR="83148" marT="83148" marB="831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tr-TR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Item-based Recommendation</a:t>
                      </a:r>
                    </a:p>
                  </a:txBody>
                  <a:tcPr marL="138579" marR="83148" marT="83148" marB="831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tr-TR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Basic Filtering</a:t>
                      </a:r>
                    </a:p>
                  </a:txBody>
                  <a:tcPr marL="138579" marR="83148" marT="83148" marB="831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249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8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MovieLens</a:t>
                      </a:r>
                      <a:endParaRPr lang="tr-T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endParaRPr lang="tr-T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8579" marR="72061" marT="72061" marB="72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Yes</a:t>
                      </a:r>
                    </a:p>
                  </a:txBody>
                  <a:tcPr marL="138579" marR="72061" marT="72061" marB="72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Yes</a:t>
                      </a:r>
                    </a:p>
                  </a:txBody>
                  <a:tcPr marL="138579" marR="72061" marT="72061" marB="72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24977">
                <a:tc>
                  <a:txBody>
                    <a:bodyPr/>
                    <a:lstStyle/>
                    <a:p>
                      <a:r>
                        <a:rPr lang="tr-T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suggestmemovie</a:t>
                      </a:r>
                    </a:p>
                  </a:txBody>
                  <a:tcPr marL="138579" marR="72061" marT="72061" marB="72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No</a:t>
                      </a:r>
                    </a:p>
                  </a:txBody>
                  <a:tcPr marL="138579" marR="72061" marT="72061" marB="72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Yes</a:t>
                      </a:r>
                    </a:p>
                    <a:p>
                      <a:endParaRPr lang="tr-T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8579" marR="72061" marT="72061" marB="72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24977">
                <a:tc>
                  <a:txBody>
                    <a:bodyPr/>
                    <a:lstStyle/>
                    <a:p>
                      <a:r>
                        <a:rPr lang="tr-T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IMDB</a:t>
                      </a:r>
                    </a:p>
                  </a:txBody>
                  <a:tcPr marL="138579" marR="72061" marT="72061" marB="72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Yes</a:t>
                      </a:r>
                    </a:p>
                  </a:txBody>
                  <a:tcPr marL="138579" marR="72061" marT="72061" marB="72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Yes</a:t>
                      </a:r>
                    </a:p>
                    <a:p>
                      <a:endParaRPr lang="tr-T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8579" marR="72061" marT="72061" marB="72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24977">
                <a:tc>
                  <a:txBody>
                    <a:bodyPr/>
                    <a:lstStyle/>
                    <a:p>
                      <a:r>
                        <a:rPr kumimoji="0" lang="tr-TR" sz="8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Movie Recommendation System</a:t>
                      </a:r>
                      <a:endParaRPr lang="tr-T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8579" marR="72061" marT="72061" marB="72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Yes</a:t>
                      </a:r>
                    </a:p>
                  </a:txBody>
                  <a:tcPr marL="138579" marR="72061" marT="72061" marB="72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Yes</a:t>
                      </a:r>
                    </a:p>
                    <a:p>
                      <a:endParaRPr lang="tr-T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8579" marR="72061" marT="72061" marB="72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24977">
                <a:tc>
                  <a:txBody>
                    <a:bodyPr/>
                    <a:lstStyle/>
                    <a:p>
                      <a:r>
                        <a:rPr lang="tr-TR" sz="8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Rotten Tomatoes</a:t>
                      </a:r>
                      <a:endParaRPr lang="tr-T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8579" marR="72061" marT="72061" marB="72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8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No</a:t>
                      </a:r>
                      <a:endParaRPr lang="tr-T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8579" marR="72061" marT="72061" marB="72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8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Yes</a:t>
                      </a:r>
                      <a:endParaRPr lang="tr-T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8579" marR="72061" marT="72061" marB="72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6">
            <a:extLst>
              <a:ext uri="{FF2B5EF4-FFF2-40B4-BE49-F238E27FC236}">
                <a16:creationId xmlns="" xmlns:a16="http://schemas.microsoft.com/office/drawing/2014/main" id="{133F8CB7-795C-4272-9073-64D8CF97F22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0" y="-2381"/>
            <a:ext cx="9144000" cy="3902868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180DE8A2-73B1-4AFE-8FB9-BE4B66F3981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6">
            <a:extLst>
              <a:ext uri="{FF2B5EF4-FFF2-40B4-BE49-F238E27FC236}">
                <a16:creationId xmlns="" xmlns:a16="http://schemas.microsoft.com/office/drawing/2014/main" id="{E5ADB140-E61F-4DA4-A342-F5EF70772D7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338635" y="296207"/>
            <a:ext cx="8466729" cy="612478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</a:rPr>
              <a:t>Success Criteria And Results</a:t>
            </a:r>
          </a:p>
        </p:txBody>
      </p:sp>
      <p:graphicFrame>
        <p:nvGraphicFramePr>
          <p:cNvPr id="4" name="3 Tablo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447474146"/>
              </p:ext>
            </p:extLst>
          </p:nvPr>
        </p:nvGraphicFramePr>
        <p:xfrm>
          <a:off x="920676" y="1762124"/>
          <a:ext cx="7302648" cy="2768901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35605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5399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492598">
                  <a:extLst>
                    <a:ext uri="{9D8B030D-6E8A-4147-A177-3AD203B41FA5}">
                      <a16:colId xmlns="" xmlns:a16="http://schemas.microsoft.com/office/drawing/2014/main" val="438952635"/>
                    </a:ext>
                  </a:extLst>
                </a:gridCol>
              </a:tblGrid>
              <a:tr h="51980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Success</a:t>
                      </a:r>
                      <a:r>
                        <a:rPr lang="tr-TR" sz="11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Criterion</a:t>
                      </a:r>
                      <a:endParaRPr lang="tr-TR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endParaRPr lang="tr-TR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43011" marR="71505" marT="71505" marB="7150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How</a:t>
                      </a:r>
                      <a:r>
                        <a:rPr lang="tr-TR" sz="11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To Measure</a:t>
                      </a:r>
                      <a:endParaRPr lang="tr-TR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43011" marR="71505" marT="71505" marB="7150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Results</a:t>
                      </a:r>
                    </a:p>
                  </a:txBody>
                  <a:tcPr marL="143011" marR="71505" marT="71505" marB="71505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8967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Accuracy Of</a:t>
                      </a:r>
                      <a:r>
                        <a:rPr lang="tr-TR" sz="11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Movie Recommendations</a:t>
                      </a:r>
                      <a:endParaRPr lang="tr-TR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endParaRPr lang="tr-TR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43011" marR="71505" marT="71505" marB="71505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By manually checking the content</a:t>
                      </a:r>
                      <a:r>
                        <a:rPr lang="tr-TR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 of the recommended movies.</a:t>
                      </a:r>
                    </a:p>
                  </a:txBody>
                  <a:tcPr marL="143011" marR="71505" marT="71505" marB="71505"/>
                </a:tc>
                <a:tc>
                  <a:txBody>
                    <a:bodyPr/>
                    <a:lstStyle/>
                    <a:p>
                      <a:r>
                        <a:rPr lang="tr-TR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Recommendations are quite accurate and sensible.</a:t>
                      </a:r>
                    </a:p>
                  </a:txBody>
                  <a:tcPr marL="143011" marR="71505" marT="71505" marB="71505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19807">
                <a:tc>
                  <a:txBody>
                    <a:bodyPr/>
                    <a:lstStyle/>
                    <a:p>
                      <a:r>
                        <a:rPr lang="tr-TR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Apply Efficient</a:t>
                      </a:r>
                      <a:r>
                        <a:rPr lang="tr-TR" sz="11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Prediction Algorithms</a:t>
                      </a:r>
                      <a:endParaRPr lang="tr-TR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43011" marR="71505" marT="71505" marB="71505"/>
                </a:tc>
                <a:tc>
                  <a:txBody>
                    <a:bodyPr/>
                    <a:lstStyle/>
                    <a:p>
                      <a:r>
                        <a:rPr lang="tr-TR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Testing the algorithms, user feedback</a:t>
                      </a:r>
                    </a:p>
                  </a:txBody>
                  <a:tcPr marL="143011" marR="71505" marT="71505" marB="71505"/>
                </a:tc>
                <a:tc>
                  <a:txBody>
                    <a:bodyPr/>
                    <a:lstStyle/>
                    <a:p>
                      <a:r>
                        <a:rPr lang="tr-TR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Prediction algorithms we used works fine but a little slow.</a:t>
                      </a:r>
                    </a:p>
                  </a:txBody>
                  <a:tcPr marL="143011" marR="71505" marT="71505" marB="71505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9807">
                <a:tc>
                  <a:txBody>
                    <a:bodyPr/>
                    <a:lstStyle/>
                    <a:p>
                      <a:r>
                        <a:rPr lang="tr-TR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Simple And</a:t>
                      </a:r>
                      <a:r>
                        <a:rPr lang="tr-TR" sz="11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Responsive</a:t>
                      </a:r>
                      <a:r>
                        <a:rPr lang="tr-TR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tr-TR" sz="11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Interface</a:t>
                      </a:r>
                      <a:endParaRPr lang="tr-TR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43011" marR="71505" marT="71505" marB="7150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By</a:t>
                      </a:r>
                      <a:r>
                        <a:rPr lang="tr-TR" sz="11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checking user feedback.</a:t>
                      </a:r>
                      <a:endParaRPr lang="tr-TR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endParaRPr lang="tr-TR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43011" marR="71505" marT="71505" marB="71505"/>
                </a:tc>
                <a:tc>
                  <a:txBody>
                    <a:bodyPr/>
                    <a:lstStyle/>
                    <a:p>
                      <a:r>
                        <a:rPr lang="tr-TR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System’s interface is easy to use and mostly responsive.</a:t>
                      </a:r>
                    </a:p>
                  </a:txBody>
                  <a:tcPr marL="143011" marR="71505" marT="71505" marB="71505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19807">
                <a:tc>
                  <a:txBody>
                    <a:bodyPr/>
                    <a:lstStyle/>
                    <a:p>
                      <a:r>
                        <a:rPr kumimoji="0" lang="tr-TR" sz="1100" b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Provide Reliable Data</a:t>
                      </a:r>
                      <a:endParaRPr lang="tr-TR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43011" marR="71505" marT="71505" marB="71505"/>
                </a:tc>
                <a:tc>
                  <a:txBody>
                    <a:bodyPr/>
                    <a:lstStyle/>
                    <a:p>
                      <a:r>
                        <a:rPr kumimoji="0" lang="tr-TR" sz="1100" b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Analyzing</a:t>
                      </a:r>
                      <a:r>
                        <a:rPr kumimoji="0" lang="tr-TR" sz="1100" b="0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and testing the data.</a:t>
                      </a:r>
                      <a:endParaRPr lang="tr-TR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43011" marR="71505" marT="71505" marB="71505"/>
                </a:tc>
                <a:tc>
                  <a:txBody>
                    <a:bodyPr/>
                    <a:lstStyle/>
                    <a:p>
                      <a:r>
                        <a:rPr lang="tr-TR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Most of the data we use are decent.But there are exceptions.</a:t>
                      </a:r>
                    </a:p>
                  </a:txBody>
                  <a:tcPr marL="143011" marR="71505" marT="71505" marB="71505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6">
            <a:extLst>
              <a:ext uri="{FF2B5EF4-FFF2-40B4-BE49-F238E27FC236}">
                <a16:creationId xmlns="" xmlns:a16="http://schemas.microsoft.com/office/drawing/2014/main" id="{133F8CB7-795C-4272-9073-64D8CF97F22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0" y="-2381"/>
            <a:ext cx="9144000" cy="3902868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8">
            <a:extLst>
              <a:ext uri="{FF2B5EF4-FFF2-40B4-BE49-F238E27FC236}">
                <a16:creationId xmlns="" xmlns:a16="http://schemas.microsoft.com/office/drawing/2014/main" id="{79277119-B941-4A45-9322-FA2BC135DE6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23">
            <a:extLst>
              <a:ext uri="{FF2B5EF4-FFF2-40B4-BE49-F238E27FC236}">
                <a16:creationId xmlns="" xmlns:a16="http://schemas.microsoft.com/office/drawing/2014/main" id="{DFDB457D-F372-428B-A10D-41080EF9382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 flipH="1">
            <a:off x="5666246" y="0"/>
            <a:ext cx="3477754" cy="51435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Unvan 1">
            <a:extLst>
              <a:ext uri="{FF2B5EF4-FFF2-40B4-BE49-F238E27FC236}">
                <a16:creationId xmlns="" xmlns:a16="http://schemas.microsoft.com/office/drawing/2014/main" id="{F25D10FF-CF5B-8945-BCA5-8A46681F4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0761" y="1364456"/>
            <a:ext cx="2704603" cy="31665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0"/>
              </a:spcBef>
            </a:pPr>
            <a:r>
              <a:rPr lang="en-US" sz="3300"/>
              <a:t>Activity Diagram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="" xmlns:a16="http://schemas.microsoft.com/office/drawing/2014/main" id="{A738444F-F5FD-D84A-9C17-8AB2F6886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970" y="482600"/>
            <a:ext cx="3704305" cy="404842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="" xmlns:p14="http://schemas.microsoft.com/office/powerpoint/2010/main" val="876121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="" xmlns:a16="http://schemas.microsoft.com/office/drawing/2014/main" id="{53576798-7F98-4C7F-B6C7-6D41B5A7E92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2264E67-6F59-4D8D-8E5F-8245B0FEAE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429" y="0"/>
            <a:ext cx="9140571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23">
            <a:extLst>
              <a:ext uri="{FF2B5EF4-FFF2-40B4-BE49-F238E27FC236}">
                <a16:creationId xmlns="" xmlns:a16="http://schemas.microsoft.com/office/drawing/2014/main" id="{158E1C6E-D299-4F5D-B15B-155EBF7F62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0" y="0"/>
            <a:ext cx="3477753" cy="51435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Unvan 1">
            <a:extLst>
              <a:ext uri="{FF2B5EF4-FFF2-40B4-BE49-F238E27FC236}">
                <a16:creationId xmlns="" xmlns:a16="http://schemas.microsoft.com/office/drawing/2014/main" id="{9AAD07F7-C55F-594E-9E54-EBDD0B028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35" y="342900"/>
            <a:ext cx="2681803" cy="999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</a:rPr>
              <a:t>Class Diagram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="" xmlns:a16="http://schemas.microsoft.com/office/drawing/2014/main" id="{EFF3D2F9-13A3-2E46-B269-5667BE194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742" y="482600"/>
            <a:ext cx="4344506" cy="395431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="" xmlns:p14="http://schemas.microsoft.com/office/powerpoint/2010/main" val="4207135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6">
            <a:extLst>
              <a:ext uri="{FF2B5EF4-FFF2-40B4-BE49-F238E27FC236}">
                <a16:creationId xmlns="" xmlns:a16="http://schemas.microsoft.com/office/drawing/2014/main" id="{133F8CB7-795C-4272-9073-64D8CF97F22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0" y="-2381"/>
            <a:ext cx="9144000" cy="3902868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="" xmlns:a16="http://schemas.microsoft.com/office/drawing/2014/main" id="{B7743172-17A8-4FA4-8434-B813E03B766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23">
            <a:extLst>
              <a:ext uri="{FF2B5EF4-FFF2-40B4-BE49-F238E27FC236}">
                <a16:creationId xmlns="" xmlns:a16="http://schemas.microsoft.com/office/drawing/2014/main" id="{4CE1233C-FD2F-489E-BFDE-086F5FED64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0" y="0"/>
            <a:ext cx="3477753" cy="51435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338635" y="1350168"/>
            <a:ext cx="2583158" cy="31808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0"/>
              </a:spcBef>
            </a:pPr>
            <a:r>
              <a:rPr lang="en-US" sz="3300"/>
              <a:t>Cosine Similarity</a:t>
            </a:r>
          </a:p>
        </p:txBody>
      </p:sp>
      <p:pic>
        <p:nvPicPr>
          <p:cNvPr id="1026" name="Picture 2" descr="C:\Users\pc\Downloads\WhatsApp Image 2020-06-25 at 16.34.22.jpe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960354" y="732165"/>
            <a:ext cx="4701046" cy="3549289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ustom Design">
  <a:themeElements>
    <a:clrScheme name="Ofi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is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0125_T_PGO_Abstract-Modern-16x9.pptx" id="{75F7BB82-2C03-491F-B3BA-1EFD465DD5D2}" vid="{4198F4CF-0DBA-454F-865D-F2E2A5BB6954}"/>
    </a:ext>
  </a:extLst>
</a:theme>
</file>

<file path=ppt/theme/theme2.xml><?xml version="1.0" encoding="utf-8"?>
<a:theme xmlns:a="http://schemas.openxmlformats.org/drawingml/2006/main" name="Teklif">
  <a:themeElements>
    <a:clrScheme name="Teklif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Teklif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klif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Quotable" id="{39EC5628-30ED-4578-ACD8-9820EDB8E15A}" vid="{6F3559E9-1A4C-49D8-94D4-F41003531C49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391</Words>
  <Application>Microsoft Office PowerPoint</Application>
  <PresentationFormat>Ekran Gösterisi (16:9)</PresentationFormat>
  <Paragraphs>92</Paragraphs>
  <Slides>16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Slayt Başlıkları</vt:lpstr>
      </vt:variant>
      <vt:variant>
        <vt:i4>16</vt:i4>
      </vt:variant>
    </vt:vector>
  </HeadingPairs>
  <TitlesOfParts>
    <vt:vector size="18" baseType="lpstr">
      <vt:lpstr>Custom Design</vt:lpstr>
      <vt:lpstr>Teklif</vt:lpstr>
      <vt:lpstr>Movie Recommendation System</vt:lpstr>
      <vt:lpstr>Movie Recommendation System</vt:lpstr>
      <vt:lpstr>Slayt 3</vt:lpstr>
      <vt:lpstr>Workplan </vt:lpstr>
      <vt:lpstr>Similar Projects</vt:lpstr>
      <vt:lpstr>Success Criteria And Results</vt:lpstr>
      <vt:lpstr>Activity Diagram</vt:lpstr>
      <vt:lpstr>Class Diagram</vt:lpstr>
      <vt:lpstr>Cosine Similarity</vt:lpstr>
      <vt:lpstr>Technology Used</vt:lpstr>
      <vt:lpstr>Potential Risks And Outcomes</vt:lpstr>
      <vt:lpstr>Project Screenshots</vt:lpstr>
      <vt:lpstr>Project Screenshots</vt:lpstr>
      <vt:lpstr>Project Screenshots</vt:lpstr>
      <vt:lpstr> Conclusion</vt:lpstr>
      <vt:lpstr>Slayt 16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Recommendation System</dc:title>
  <dc:creator>Doruk Gürsey</dc:creator>
  <cp:lastModifiedBy>pc</cp:lastModifiedBy>
  <cp:revision>4</cp:revision>
  <dcterms:created xsi:type="dcterms:W3CDTF">2020-06-25T18:57:26Z</dcterms:created>
  <dcterms:modified xsi:type="dcterms:W3CDTF">2020-06-26T07:04:57Z</dcterms:modified>
</cp:coreProperties>
</file>